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3"/>
  </p:notesMasterIdLst>
  <p:handoutMasterIdLst>
    <p:handoutMasterId r:id="rId14"/>
  </p:handoutMasterIdLst>
  <p:sldIdLst>
    <p:sldId id="257" r:id="rId2"/>
    <p:sldId id="270" r:id="rId3"/>
    <p:sldId id="267" r:id="rId4"/>
    <p:sldId id="271" r:id="rId5"/>
    <p:sldId id="276" r:id="rId6"/>
    <p:sldId id="263" r:id="rId7"/>
    <p:sldId id="272" r:id="rId8"/>
    <p:sldId id="273" r:id="rId9"/>
    <p:sldId id="274" r:id="rId10"/>
    <p:sldId id="275" r:id="rId11"/>
    <p:sldId id="266" r:id="rId12"/>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92" autoAdjust="0"/>
  </p:normalViewPr>
  <p:slideViewPr>
    <p:cSldViewPr snapToGrid="0" showGuides="1">
      <p:cViewPr varScale="1">
        <p:scale>
          <a:sx n="86" d="100"/>
          <a:sy n="86" d="100"/>
        </p:scale>
        <p:origin x="562" y="4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88" d="100"/>
          <a:sy n="88" d="100"/>
        </p:scale>
        <p:origin x="277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ABCE889-5300-44CA-AF06-6ED72F219EED}" type="datetime1">
              <a:rPr lang="de-DE" smtClean="0"/>
              <a:t>08.03.2020</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de-DE" smtClean="0"/>
              <a:t>‹Nr.›</a:t>
            </a:fld>
            <a:endParaRPr lang="de-DE" dirty="0"/>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62C74-EDBE-4D4F-8A33-E12A32CC2B74}" type="datetime1">
              <a:rPr lang="de-DE" smtClean="0"/>
              <a:pPr/>
              <a:t>08.03.2020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de-DE" noProof="0" smtClean="0"/>
              <a:t>‹Nr.›</a:t>
            </a:fld>
            <a:endParaRPr lang="de-DE" noProof="0" dirty="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1</a:t>
            </a:fld>
            <a:endParaRPr lang="de-DE" dirty="0"/>
          </a:p>
        </p:txBody>
      </p:sp>
    </p:spTree>
    <p:extLst>
      <p:ext uri="{BB962C8B-B14F-4D97-AF65-F5344CB8AC3E}">
        <p14:creationId xmlns:p14="http://schemas.microsoft.com/office/powerpoint/2010/main" val="122656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10</a:t>
            </a:fld>
            <a:endParaRPr lang="de-DE" dirty="0"/>
          </a:p>
        </p:txBody>
      </p:sp>
    </p:spTree>
    <p:extLst>
      <p:ext uri="{BB962C8B-B14F-4D97-AF65-F5344CB8AC3E}">
        <p14:creationId xmlns:p14="http://schemas.microsoft.com/office/powerpoint/2010/main" val="3363145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11</a:t>
            </a:fld>
            <a:endParaRPr lang="de-DE" dirty="0"/>
          </a:p>
        </p:txBody>
      </p:sp>
    </p:spTree>
    <p:extLst>
      <p:ext uri="{BB962C8B-B14F-4D97-AF65-F5344CB8AC3E}">
        <p14:creationId xmlns:p14="http://schemas.microsoft.com/office/powerpoint/2010/main" val="251062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2</a:t>
            </a:fld>
            <a:endParaRPr lang="de-DE" dirty="0"/>
          </a:p>
        </p:txBody>
      </p:sp>
    </p:spTree>
    <p:extLst>
      <p:ext uri="{BB962C8B-B14F-4D97-AF65-F5344CB8AC3E}">
        <p14:creationId xmlns:p14="http://schemas.microsoft.com/office/powerpoint/2010/main" val="241957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3</a:t>
            </a:fld>
            <a:endParaRPr lang="de-DE" dirty="0"/>
          </a:p>
        </p:txBody>
      </p:sp>
    </p:spTree>
    <p:extLst>
      <p:ext uri="{BB962C8B-B14F-4D97-AF65-F5344CB8AC3E}">
        <p14:creationId xmlns:p14="http://schemas.microsoft.com/office/powerpoint/2010/main" val="3876273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4</a:t>
            </a:fld>
            <a:endParaRPr lang="de-DE" dirty="0"/>
          </a:p>
        </p:txBody>
      </p:sp>
    </p:spTree>
    <p:extLst>
      <p:ext uri="{BB962C8B-B14F-4D97-AF65-F5344CB8AC3E}">
        <p14:creationId xmlns:p14="http://schemas.microsoft.com/office/powerpoint/2010/main" val="1944742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5</a:t>
            </a:fld>
            <a:endParaRPr lang="de-DE" dirty="0"/>
          </a:p>
        </p:txBody>
      </p:sp>
    </p:spTree>
    <p:extLst>
      <p:ext uri="{BB962C8B-B14F-4D97-AF65-F5344CB8AC3E}">
        <p14:creationId xmlns:p14="http://schemas.microsoft.com/office/powerpoint/2010/main" val="3423875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6</a:t>
            </a:fld>
            <a:endParaRPr lang="de-DE" dirty="0"/>
          </a:p>
        </p:txBody>
      </p:sp>
    </p:spTree>
    <p:extLst>
      <p:ext uri="{BB962C8B-B14F-4D97-AF65-F5344CB8AC3E}">
        <p14:creationId xmlns:p14="http://schemas.microsoft.com/office/powerpoint/2010/main" val="559922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7</a:t>
            </a:fld>
            <a:endParaRPr lang="de-DE" dirty="0"/>
          </a:p>
        </p:txBody>
      </p:sp>
    </p:spTree>
    <p:extLst>
      <p:ext uri="{BB962C8B-B14F-4D97-AF65-F5344CB8AC3E}">
        <p14:creationId xmlns:p14="http://schemas.microsoft.com/office/powerpoint/2010/main" val="380429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8</a:t>
            </a:fld>
            <a:endParaRPr lang="de-DE" dirty="0"/>
          </a:p>
        </p:txBody>
      </p:sp>
    </p:spTree>
    <p:extLst>
      <p:ext uri="{BB962C8B-B14F-4D97-AF65-F5344CB8AC3E}">
        <p14:creationId xmlns:p14="http://schemas.microsoft.com/office/powerpoint/2010/main" val="108802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rtl="0"/>
            <a:fld id="{5FD34AC2-3728-4A8B-B58F-6888FAEC3D20}" type="slidenum">
              <a:rPr lang="de-DE" smtClean="0"/>
              <a:t>9</a:t>
            </a:fld>
            <a:endParaRPr lang="de-DE" dirty="0"/>
          </a:p>
        </p:txBody>
      </p:sp>
    </p:spTree>
    <p:extLst>
      <p:ext uri="{BB962C8B-B14F-4D97-AF65-F5344CB8AC3E}">
        <p14:creationId xmlns:p14="http://schemas.microsoft.com/office/powerpoint/2010/main" val="18849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rtlCol="0" anchor="b"/>
          <a:lstStyle>
            <a:lvl1pPr algn="ctr">
              <a:defRPr sz="6000"/>
            </a:lvl1pPr>
          </a:lstStyle>
          <a:p>
            <a:pPr rtl="0"/>
            <a:r>
              <a:rPr lang="de-DE" noProof="0"/>
              <a:t>Mastertitelformat bearbeiten</a:t>
            </a:r>
            <a:endParaRPr lang="de-DE" noProof="0" dirty="0"/>
          </a:p>
        </p:txBody>
      </p:sp>
      <p:sp>
        <p:nvSpPr>
          <p:cNvPr id="3" name="Untertitel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Master-Untertitelformat bearbeiten</a:t>
            </a:r>
            <a:endParaRPr lang="de-DE" noProof="0" dirty="0"/>
          </a:p>
        </p:txBody>
      </p:sp>
      <p:sp>
        <p:nvSpPr>
          <p:cNvPr id="4" name="Datumsplatzhalter 3"/>
          <p:cNvSpPr>
            <a:spLocks noGrp="1"/>
          </p:cNvSpPr>
          <p:nvPr>
            <p:ph type="dt" sz="half" idx="10"/>
          </p:nvPr>
        </p:nvSpPr>
        <p:spPr/>
        <p:txBody>
          <a:bodyPr rtlCol="0"/>
          <a:lstStyle/>
          <a:p>
            <a:pPr rtl="0"/>
            <a:fld id="{BB5A12BF-D6F0-407A-AE7A-8865A691B30B}" type="datetime1">
              <a:rPr lang="de-DE" noProof="0" smtClean="0"/>
              <a:t>08.03.2020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endParaRPr lang="de-DE" noProof="0" dirty="0"/>
          </a:p>
        </p:txBody>
      </p:sp>
      <p:sp>
        <p:nvSpPr>
          <p:cNvPr id="3" name="Bildplatzhalt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Bild durch Klicken auf Symbol hinzufügen</a:t>
            </a:r>
            <a:endParaRPr lang="de-DE" noProof="0" dirty="0"/>
          </a:p>
        </p:txBody>
      </p:sp>
      <p:sp>
        <p:nvSpPr>
          <p:cNvPr id="4" name="Textplatzhalt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875125CE-31DE-4DE5-8258-3A8744281D72}" type="datetime1">
              <a:rPr lang="de-DE" noProof="0" smtClean="0"/>
              <a:t>08.03.2020</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4FBF0C91-9943-49A6-85A4-F3BF107E47AD}" type="datetime1">
              <a:rPr lang="de-DE" noProof="0" smtClean="0"/>
              <a:t>08.03.2020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rtlCol="0"/>
          <a:lstStyle/>
          <a:p>
            <a:pPr rtl="0"/>
            <a:r>
              <a:rPr lang="de-DE" noProof="0"/>
              <a:t>Mastertitelformat bearbeiten</a:t>
            </a:r>
            <a:endParaRPr lang="de-DE" noProof="0" dirty="0"/>
          </a:p>
        </p:txBody>
      </p:sp>
      <p:sp>
        <p:nvSpPr>
          <p:cNvPr id="3" name="Vertikaler Textplatzhalter 2"/>
          <p:cNvSpPr>
            <a:spLocks noGrp="1"/>
          </p:cNvSpPr>
          <p:nvPr>
            <p:ph type="body" orient="vert" idx="1"/>
          </p:nvPr>
        </p:nvSpPr>
        <p:spPr>
          <a:xfrm>
            <a:off x="838200" y="365125"/>
            <a:ext cx="7734300" cy="5811838"/>
          </a:xfrm>
        </p:spPr>
        <p:txBody>
          <a:bodyPr vert="eaVert"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8C5891E8-9E95-4467-BED0-F8AAEF8D9A9B}" type="datetime1">
              <a:rPr lang="de-DE" noProof="0" smtClean="0"/>
              <a:t>08.03.2020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idx="1"/>
          </p:nvPr>
        </p:nvSpPr>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Datumsplatzhalter 3"/>
          <p:cNvSpPr>
            <a:spLocks noGrp="1"/>
          </p:cNvSpPr>
          <p:nvPr>
            <p:ph type="dt" sz="half" idx="10"/>
          </p:nvPr>
        </p:nvSpPr>
        <p:spPr/>
        <p:txBody>
          <a:bodyPr rtlCol="0"/>
          <a:lstStyle/>
          <a:p>
            <a:pPr rtl="0"/>
            <a:fld id="{854B212C-B905-4204-B62F-E8E06329BC54}" type="datetime1">
              <a:rPr lang="de-DE" noProof="0" smtClean="0"/>
              <a:t>08.03.2020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rtlCol="0" anchor="b"/>
          <a:lstStyle>
            <a:lvl1pPr>
              <a:defRPr sz="6000"/>
            </a:lvl1pPr>
          </a:lstStyle>
          <a:p>
            <a:pPr rtl="0"/>
            <a:r>
              <a:rPr lang="de-DE" noProof="0"/>
              <a:t>Mastertitelformat bearbeiten</a:t>
            </a:r>
            <a:endParaRPr lang="de-DE" noProof="0" dirty="0"/>
          </a:p>
        </p:txBody>
      </p:sp>
      <p:sp>
        <p:nvSpPr>
          <p:cNvPr id="3" name="Textplatzhalt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Mastertextformat bearbeiten</a:t>
            </a:r>
          </a:p>
        </p:txBody>
      </p:sp>
      <p:sp>
        <p:nvSpPr>
          <p:cNvPr id="4" name="Datumsplatzhalter 3"/>
          <p:cNvSpPr>
            <a:spLocks noGrp="1"/>
          </p:cNvSpPr>
          <p:nvPr>
            <p:ph type="dt" sz="half" idx="10"/>
          </p:nvPr>
        </p:nvSpPr>
        <p:spPr/>
        <p:txBody>
          <a:bodyPr rtlCol="0"/>
          <a:lstStyle/>
          <a:p>
            <a:pPr rtl="0"/>
            <a:fld id="{AA39DC7C-431C-49AD-8BEB-3A6A7CA96EC1}" type="datetime1">
              <a:rPr lang="de-DE" noProof="0" smtClean="0"/>
              <a:t>08.03.2020</a:t>
            </a:fld>
            <a:endParaRPr lang="de-DE" noProof="0" dirty="0"/>
          </a:p>
        </p:txBody>
      </p:sp>
      <p:sp>
        <p:nvSpPr>
          <p:cNvPr id="5" name="Fußzeilenplatzhalter 4"/>
          <p:cNvSpPr>
            <a:spLocks noGrp="1"/>
          </p:cNvSpPr>
          <p:nvPr>
            <p:ph type="ftr" sz="quarter" idx="11"/>
          </p:nvPr>
        </p:nvSpPr>
        <p:spPr/>
        <p:txBody>
          <a:bodyPr rtlCol="0"/>
          <a:lstStyle/>
          <a:p>
            <a:pPr rtl="0"/>
            <a:endParaRPr lang="de-DE" noProof="0" dirty="0"/>
          </a:p>
        </p:txBody>
      </p:sp>
      <p:sp>
        <p:nvSpPr>
          <p:cNvPr id="6" name="Foliennummernplatzhalter 5"/>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Inhaltsplatzhalter 2"/>
          <p:cNvSpPr>
            <a:spLocks noGrp="1"/>
          </p:cNvSpPr>
          <p:nvPr>
            <p:ph sz="half" idx="1"/>
          </p:nvPr>
        </p:nvSpPr>
        <p:spPr>
          <a:xfrm>
            <a:off x="838200" y="1825625"/>
            <a:ext cx="5181600" cy="435133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Inhaltsplatzhalter 3"/>
          <p:cNvSpPr>
            <a:spLocks noGrp="1"/>
          </p:cNvSpPr>
          <p:nvPr>
            <p:ph sz="half" idx="2"/>
          </p:nvPr>
        </p:nvSpPr>
        <p:spPr>
          <a:xfrm>
            <a:off x="6172200" y="1825625"/>
            <a:ext cx="5181600" cy="435133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Datumsplatzhalter 4"/>
          <p:cNvSpPr>
            <a:spLocks noGrp="1"/>
          </p:cNvSpPr>
          <p:nvPr>
            <p:ph type="dt" sz="half" idx="10"/>
          </p:nvPr>
        </p:nvSpPr>
        <p:spPr/>
        <p:txBody>
          <a:bodyPr rtlCol="0"/>
          <a:lstStyle/>
          <a:p>
            <a:pPr rtl="0"/>
            <a:fld id="{7D20CEC8-C47B-464B-B000-FFFA0189EAE4}" type="datetime1">
              <a:rPr lang="de-DE" noProof="0" smtClean="0"/>
              <a:t>08.03.2020</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rtlCol="0"/>
          <a:lstStyle/>
          <a:p>
            <a:pPr rtl="0"/>
            <a:r>
              <a:rPr lang="de-DE" noProof="0"/>
              <a:t>Mastertitelformat bearbeiten</a:t>
            </a:r>
            <a:endParaRPr lang="de-DE" noProof="0" dirty="0"/>
          </a:p>
        </p:txBody>
      </p:sp>
      <p:sp>
        <p:nvSpPr>
          <p:cNvPr id="3" name="Textplatzhalt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4" name="Inhaltsplatzhalter 3"/>
          <p:cNvSpPr>
            <a:spLocks noGrp="1"/>
          </p:cNvSpPr>
          <p:nvPr>
            <p:ph sz="half" idx="2"/>
          </p:nvPr>
        </p:nvSpPr>
        <p:spPr>
          <a:xfrm>
            <a:off x="839788" y="2505075"/>
            <a:ext cx="5157787" cy="368458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5" name="Textplatzhalt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Mastertextformat bearbeiten</a:t>
            </a:r>
          </a:p>
        </p:txBody>
      </p:sp>
      <p:sp>
        <p:nvSpPr>
          <p:cNvPr id="6" name="Inhaltsplatzhalter 5"/>
          <p:cNvSpPr>
            <a:spLocks noGrp="1"/>
          </p:cNvSpPr>
          <p:nvPr>
            <p:ph sz="quarter" idx="4"/>
          </p:nvPr>
        </p:nvSpPr>
        <p:spPr>
          <a:xfrm>
            <a:off x="6172200" y="2505075"/>
            <a:ext cx="5183188" cy="3684588"/>
          </a:xfrm>
        </p:spPr>
        <p:txBody>
          <a:bodyPr rtlCol="0"/>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7" name="Datumsplatzhalter 6"/>
          <p:cNvSpPr>
            <a:spLocks noGrp="1"/>
          </p:cNvSpPr>
          <p:nvPr>
            <p:ph type="dt" sz="half" idx="10"/>
          </p:nvPr>
        </p:nvSpPr>
        <p:spPr/>
        <p:txBody>
          <a:bodyPr rtlCol="0"/>
          <a:lstStyle/>
          <a:p>
            <a:pPr rtl="0"/>
            <a:fld id="{179EF80A-F254-4098-A979-7AEEA24F30B2}" type="datetime1">
              <a:rPr lang="de-DE" noProof="0" smtClean="0"/>
              <a:t>08.03.2020</a:t>
            </a:fld>
            <a:endParaRPr lang="de-DE" noProof="0" dirty="0"/>
          </a:p>
        </p:txBody>
      </p:sp>
      <p:sp>
        <p:nvSpPr>
          <p:cNvPr id="8" name="Fußzeilenplatzhalter 7"/>
          <p:cNvSpPr>
            <a:spLocks noGrp="1"/>
          </p:cNvSpPr>
          <p:nvPr>
            <p:ph type="ftr" sz="quarter" idx="11"/>
          </p:nvPr>
        </p:nvSpPr>
        <p:spPr/>
        <p:txBody>
          <a:bodyPr rtlCol="0"/>
          <a:lstStyle/>
          <a:p>
            <a:pPr rtl="0"/>
            <a:endParaRPr lang="de-DE" noProof="0" dirty="0"/>
          </a:p>
        </p:txBody>
      </p:sp>
      <p:sp>
        <p:nvSpPr>
          <p:cNvPr id="9" name="Foliennummernplatzhalter 8"/>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de-DE" noProof="0"/>
              <a:t>Mastertitelformat bearbeiten</a:t>
            </a:r>
            <a:endParaRPr lang="de-DE" noProof="0" dirty="0"/>
          </a:p>
        </p:txBody>
      </p:sp>
      <p:sp>
        <p:nvSpPr>
          <p:cNvPr id="3" name="Datumsplatzhalter 2"/>
          <p:cNvSpPr>
            <a:spLocks noGrp="1"/>
          </p:cNvSpPr>
          <p:nvPr>
            <p:ph type="dt" sz="half" idx="10"/>
          </p:nvPr>
        </p:nvSpPr>
        <p:spPr/>
        <p:txBody>
          <a:bodyPr rtlCol="0"/>
          <a:lstStyle/>
          <a:p>
            <a:pPr rtl="0"/>
            <a:fld id="{40D8D008-F6B9-467C-A7C0-1BAD5B61C03F}" type="datetime1">
              <a:rPr lang="de-DE" noProof="0" smtClean="0"/>
              <a:t>08.03.2020</a:t>
            </a:fld>
            <a:endParaRPr lang="de-DE" noProof="0" dirty="0"/>
          </a:p>
        </p:txBody>
      </p:sp>
      <p:sp>
        <p:nvSpPr>
          <p:cNvPr id="4" name="Fußzeilenplatzhalter 3"/>
          <p:cNvSpPr>
            <a:spLocks noGrp="1"/>
          </p:cNvSpPr>
          <p:nvPr>
            <p:ph type="ftr" sz="quarter" idx="11"/>
          </p:nvPr>
        </p:nvSpPr>
        <p:spPr/>
        <p:txBody>
          <a:bodyPr rtlCol="0"/>
          <a:lstStyle/>
          <a:p>
            <a:pPr rtl="0"/>
            <a:endParaRPr lang="de-DE" noProof="0" dirty="0"/>
          </a:p>
        </p:txBody>
      </p:sp>
      <p:sp>
        <p:nvSpPr>
          <p:cNvPr id="5" name="Foliennummernplatzhalter 4"/>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rtlCol="0"/>
          <a:lstStyle/>
          <a:p>
            <a:pPr rtl="0"/>
            <a:fld id="{A1647DEE-0284-46DC-9342-E8AD8D0E79B1}" type="datetime1">
              <a:rPr lang="de-DE" noProof="0" smtClean="0"/>
              <a:t>08.03.2020</a:t>
            </a:fld>
            <a:endParaRPr lang="de-DE" noProof="0" dirty="0"/>
          </a:p>
        </p:txBody>
      </p:sp>
      <p:sp>
        <p:nvSpPr>
          <p:cNvPr id="3" name="Fußzeilenplatzhalter 2"/>
          <p:cNvSpPr>
            <a:spLocks noGrp="1"/>
          </p:cNvSpPr>
          <p:nvPr>
            <p:ph type="ftr" sz="quarter" idx="11"/>
          </p:nvPr>
        </p:nvSpPr>
        <p:spPr/>
        <p:txBody>
          <a:bodyPr rtlCol="0"/>
          <a:lstStyle/>
          <a:p>
            <a:pPr rtl="0"/>
            <a:endParaRPr lang="de-DE" noProof="0" dirty="0"/>
          </a:p>
        </p:txBody>
      </p:sp>
      <p:sp>
        <p:nvSpPr>
          <p:cNvPr id="4" name="Foliennummernplatzhalter 3"/>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de-DE" noProof="0"/>
              <a:t>Bild durch Klicken auf Symbol hinzufügen</a:t>
            </a:r>
            <a:endParaRPr lang="de-DE" noProof="0" dirty="0"/>
          </a:p>
        </p:txBody>
      </p:sp>
      <p:sp>
        <p:nvSpPr>
          <p:cNvPr id="2" name="Datumsplatzhalter 1"/>
          <p:cNvSpPr>
            <a:spLocks noGrp="1"/>
          </p:cNvSpPr>
          <p:nvPr>
            <p:ph type="dt" sz="half" idx="10"/>
          </p:nvPr>
        </p:nvSpPr>
        <p:spPr/>
        <p:txBody>
          <a:bodyPr rtlCol="0"/>
          <a:lstStyle/>
          <a:p>
            <a:pPr rtl="0"/>
            <a:fld id="{A9A78B8A-98F5-4D5C-AF9C-09887B7C3520}" type="datetime1">
              <a:rPr lang="de-DE" noProof="0" smtClean="0"/>
              <a:t>08.03.2020</a:t>
            </a:fld>
            <a:endParaRPr lang="de-DE" noProof="0" dirty="0"/>
          </a:p>
        </p:txBody>
      </p:sp>
      <p:sp>
        <p:nvSpPr>
          <p:cNvPr id="3" name="Fußzeilenplatzhalter 2"/>
          <p:cNvSpPr>
            <a:spLocks noGrp="1"/>
          </p:cNvSpPr>
          <p:nvPr>
            <p:ph type="ftr" sz="quarter" idx="11"/>
          </p:nvPr>
        </p:nvSpPr>
        <p:spPr/>
        <p:txBody>
          <a:bodyPr rtlCol="0"/>
          <a:lstStyle/>
          <a:p>
            <a:pPr rtl="0"/>
            <a:endParaRPr lang="de-DE" noProof="0" dirty="0"/>
          </a:p>
        </p:txBody>
      </p:sp>
      <p:sp>
        <p:nvSpPr>
          <p:cNvPr id="4" name="Foliennummernplatzhalter 3"/>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
        <p:nvSpPr>
          <p:cNvPr id="6" name="Freihandform: Form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de-DE" noProof="0"/>
              <a:t>Bild durch Klicken auf Symbol hinzufügen</a:t>
            </a:r>
            <a:endParaRPr lang="de-DE" noProof="0" dirty="0"/>
          </a:p>
        </p:txBody>
      </p:sp>
      <p:sp>
        <p:nvSpPr>
          <p:cNvPr id="7" name="Freihandform: Form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de-DE" noProof="0"/>
              <a:t>Bild durch Klicken auf Symbol hinzufügen</a:t>
            </a:r>
            <a:endParaRPr lang="de-DE" noProof="0"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rtlCol="0" anchor="b"/>
          <a:lstStyle>
            <a:lvl1pPr>
              <a:defRPr sz="3200"/>
            </a:lvl1pPr>
          </a:lstStyle>
          <a:p>
            <a:pPr rtl="0"/>
            <a:r>
              <a:rPr lang="de-DE" noProof="0"/>
              <a:t>Mastertitelformat bearbeiten</a:t>
            </a:r>
            <a:endParaRPr lang="de-DE" noProof="0" dirty="0"/>
          </a:p>
        </p:txBody>
      </p:sp>
      <p:sp>
        <p:nvSpPr>
          <p:cNvPr id="3" name="Inhaltsplatzhalt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Mastertextformat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endParaRPr lang="de-DE" noProof="0" dirty="0"/>
          </a:p>
        </p:txBody>
      </p:sp>
      <p:sp>
        <p:nvSpPr>
          <p:cNvPr id="4" name="Textplatzhalt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Mastertextformat bearbeiten</a:t>
            </a:r>
          </a:p>
        </p:txBody>
      </p:sp>
      <p:sp>
        <p:nvSpPr>
          <p:cNvPr id="5" name="Datumsplatzhalter 4"/>
          <p:cNvSpPr>
            <a:spLocks noGrp="1"/>
          </p:cNvSpPr>
          <p:nvPr>
            <p:ph type="dt" sz="half" idx="10"/>
          </p:nvPr>
        </p:nvSpPr>
        <p:spPr/>
        <p:txBody>
          <a:bodyPr rtlCol="0"/>
          <a:lstStyle/>
          <a:p>
            <a:pPr rtl="0"/>
            <a:fld id="{583FE5D3-80A0-435E-8B7C-8DB39401B58A}" type="datetime1">
              <a:rPr lang="de-DE" noProof="0" smtClean="0"/>
              <a:t>08.03.2020</a:t>
            </a:fld>
            <a:endParaRPr lang="de-DE" noProof="0" dirty="0"/>
          </a:p>
        </p:txBody>
      </p:sp>
      <p:sp>
        <p:nvSpPr>
          <p:cNvPr id="6" name="Fußzeilenplatzhalter 5"/>
          <p:cNvSpPr>
            <a:spLocks noGrp="1"/>
          </p:cNvSpPr>
          <p:nvPr>
            <p:ph type="ftr" sz="quarter" idx="11"/>
          </p:nvPr>
        </p:nvSpPr>
        <p:spPr/>
        <p:txBody>
          <a:bodyPr rtlCol="0"/>
          <a:lstStyle/>
          <a:p>
            <a:pPr rtl="0"/>
            <a:endParaRPr lang="de-DE" noProof="0" dirty="0"/>
          </a:p>
        </p:txBody>
      </p:sp>
      <p:sp>
        <p:nvSpPr>
          <p:cNvPr id="7" name="Foliennummernplatzhalter 6"/>
          <p:cNvSpPr>
            <a:spLocks noGrp="1"/>
          </p:cNvSpPr>
          <p:nvPr>
            <p:ph type="sldNum" sz="quarter" idx="12"/>
          </p:nvPr>
        </p:nvSpPr>
        <p:spPr/>
        <p:txBody>
          <a:bodyPr rtlCol="0"/>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dirty="0"/>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dirty="0"/>
              <a:t>Textmasterformate bearbeiten</a:t>
            </a:r>
          </a:p>
          <a:p>
            <a:pPr lvl="1" rtl="0"/>
            <a:r>
              <a:rPr lang="de-DE" noProof="0" dirty="0"/>
              <a:t>Zweite Ebene</a:t>
            </a:r>
          </a:p>
          <a:p>
            <a:pPr lvl="2" rtl="0"/>
            <a:r>
              <a:rPr lang="de-DE" noProof="0" dirty="0"/>
              <a:t>Dritte Ebene</a:t>
            </a:r>
          </a:p>
          <a:p>
            <a:pPr lvl="3" rtl="0"/>
            <a:r>
              <a:rPr lang="de-DE" noProof="0" dirty="0"/>
              <a:t>Vierte Ebene</a:t>
            </a:r>
          </a:p>
          <a:p>
            <a:pPr lvl="4" rtl="0"/>
            <a:r>
              <a:rPr lang="de-DE" noProof="0" dirty="0"/>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EB2962B4-671A-4096-8CEA-B3061EA2E548}" type="datetime1">
              <a:rPr lang="de-DE" noProof="0" smtClean="0"/>
              <a:t>08.03.2020</a:t>
            </a:fld>
            <a:endParaRPr lang="de-DE" noProof="0" dirty="0"/>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de-DE" noProof="0" dirty="0"/>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de-DE" noProof="0" smtClean="0"/>
              <a:t>‹Nr.›</a:t>
            </a:fld>
            <a:endParaRPr lang="de-DE" noProof="0"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 19" descr="Ein Schwarzweißfoto einer Stadt&#10;&#10;Beschreibung wurde automatisch generier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hteck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7" name="Textfeld 6"/>
          <p:cNvSpPr txBox="1"/>
          <p:nvPr/>
        </p:nvSpPr>
        <p:spPr>
          <a:xfrm>
            <a:off x="267884" y="3472958"/>
            <a:ext cx="11656232" cy="1354217"/>
          </a:xfrm>
          <a:prstGeom prst="rect">
            <a:avLst/>
          </a:prstGeom>
          <a:noFill/>
        </p:spPr>
        <p:txBody>
          <a:bodyPr wrap="square" lIns="0" tIns="0" rIns="0" bIns="0" rtlCol="0">
            <a:spAutoFit/>
          </a:bodyPr>
          <a:lstStyle/>
          <a:p>
            <a:pPr algn="ctr" rtl="0">
              <a:tabLst>
                <a:tab pos="347663" algn="l"/>
              </a:tabLst>
            </a:pPr>
            <a:r>
              <a:rPr lang="de-DE" sz="4400" b="1" dirty="0">
                <a:solidFill>
                  <a:schemeClr val="bg1"/>
                </a:solidFill>
                <a:latin typeface="+mj-lt"/>
              </a:rPr>
              <a:t>Segmentation </a:t>
            </a:r>
            <a:r>
              <a:rPr lang="de-DE" sz="4400" b="1" dirty="0" err="1">
                <a:solidFill>
                  <a:schemeClr val="bg1"/>
                </a:solidFill>
                <a:latin typeface="+mj-lt"/>
              </a:rPr>
              <a:t>of</a:t>
            </a:r>
            <a:r>
              <a:rPr lang="de-DE" sz="4400" b="1" dirty="0">
                <a:solidFill>
                  <a:schemeClr val="bg1"/>
                </a:solidFill>
                <a:latin typeface="+mj-lt"/>
              </a:rPr>
              <a:t> </a:t>
            </a:r>
            <a:r>
              <a:rPr lang="de-DE" sz="4400" b="1" dirty="0" err="1">
                <a:solidFill>
                  <a:schemeClr val="bg1"/>
                </a:solidFill>
                <a:latin typeface="+mj-lt"/>
              </a:rPr>
              <a:t>Neighbourhoods</a:t>
            </a:r>
            <a:r>
              <a:rPr lang="de-DE" sz="4400" b="1" dirty="0">
                <a:solidFill>
                  <a:schemeClr val="bg1"/>
                </a:solidFill>
                <a:latin typeface="+mj-lt"/>
              </a:rPr>
              <a:t> in Brooklyn  </a:t>
            </a:r>
          </a:p>
        </p:txBody>
      </p:sp>
      <p:sp>
        <p:nvSpPr>
          <p:cNvPr id="21" name="Textfeld 20"/>
          <p:cNvSpPr txBox="1"/>
          <p:nvPr/>
        </p:nvSpPr>
        <p:spPr>
          <a:xfrm>
            <a:off x="4634137" y="5029454"/>
            <a:ext cx="2819683" cy="307777"/>
          </a:xfrm>
          <a:prstGeom prst="rect">
            <a:avLst/>
          </a:prstGeom>
          <a:noFill/>
        </p:spPr>
        <p:txBody>
          <a:bodyPr wrap="none" lIns="0" tIns="0" rIns="0" bIns="0" rtlCol="0">
            <a:spAutoFit/>
          </a:bodyPr>
          <a:lstStyle/>
          <a:p>
            <a:pPr algn="ctr" rtl="0">
              <a:tabLst>
                <a:tab pos="347663" algn="l"/>
              </a:tabLst>
            </a:pPr>
            <a:r>
              <a:rPr lang="de-DE" sz="2000" dirty="0" err="1">
                <a:solidFill>
                  <a:schemeClr val="bg1"/>
                </a:solidFill>
              </a:rPr>
              <a:t>based</a:t>
            </a:r>
            <a:r>
              <a:rPr lang="de-DE" sz="2000" dirty="0">
                <a:solidFill>
                  <a:schemeClr val="bg1"/>
                </a:solidFill>
              </a:rPr>
              <a:t> on </a:t>
            </a:r>
            <a:r>
              <a:rPr lang="de-DE" sz="2000" dirty="0" err="1">
                <a:solidFill>
                  <a:schemeClr val="bg1"/>
                </a:solidFill>
              </a:rPr>
              <a:t>venues</a:t>
            </a:r>
            <a:r>
              <a:rPr lang="de-DE" sz="2000" dirty="0">
                <a:solidFill>
                  <a:schemeClr val="bg1"/>
                </a:solidFill>
              </a:rPr>
              <a:t> </a:t>
            </a:r>
            <a:r>
              <a:rPr lang="de-DE" sz="2000" dirty="0" err="1">
                <a:solidFill>
                  <a:schemeClr val="bg1"/>
                </a:solidFill>
              </a:rPr>
              <a:t>available</a:t>
            </a:r>
            <a:endParaRPr lang="de-DE" sz="2000" dirty="0">
              <a:solidFill>
                <a:schemeClr val="bg1"/>
              </a:solidFill>
            </a:endParaRPr>
          </a:p>
        </p:txBody>
      </p:sp>
      <p:sp>
        <p:nvSpPr>
          <p:cNvPr id="2" name="Ellipse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solidFill>
                <a:schemeClr val="bg1"/>
              </a:solidFill>
            </a:endParaRPr>
          </a:p>
        </p:txBody>
      </p:sp>
      <p:sp>
        <p:nvSpPr>
          <p:cNvPr id="10" name="Ellipse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1" name="Ellipse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3" name="Titel 2" hidden="1">
            <a:extLst>
              <a:ext uri="{FF2B5EF4-FFF2-40B4-BE49-F238E27FC236}">
                <a16:creationId xmlns:a16="http://schemas.microsoft.com/office/drawing/2014/main" id="{80AA5C56-EC57-4914-8118-68854697E0F3}"/>
              </a:ext>
            </a:extLst>
          </p:cNvPr>
          <p:cNvSpPr>
            <a:spLocks noGrp="1"/>
          </p:cNvSpPr>
          <p:nvPr>
            <p:ph type="title"/>
          </p:nvPr>
        </p:nvSpPr>
        <p:spPr/>
        <p:txBody>
          <a:bodyPr rtlCol="0"/>
          <a:lstStyle/>
          <a:p>
            <a:pPr rtl="0"/>
            <a:r>
              <a:rPr lang="de-DE" dirty="0"/>
              <a:t>Folie 1</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8</a:t>
            </a:r>
          </a:p>
        </p:txBody>
      </p:sp>
      <p:sp>
        <p:nvSpPr>
          <p:cNvPr id="102" name="Textfeld 101"/>
          <p:cNvSpPr txBox="1"/>
          <p:nvPr/>
        </p:nvSpPr>
        <p:spPr>
          <a:xfrm>
            <a:off x="685687" y="2889551"/>
            <a:ext cx="2557586" cy="3323987"/>
          </a:xfrm>
          <a:prstGeom prst="rect">
            <a:avLst/>
          </a:prstGeom>
          <a:noFill/>
        </p:spPr>
        <p:txBody>
          <a:bodyPr wrap="square" lIns="0" tIns="0" rIns="0" bIns="0" rtlCol="0">
            <a:spAutoFit/>
          </a:bodyPr>
          <a:lstStyle/>
          <a:p>
            <a:r>
              <a:rPr lang="en-US" dirty="0">
                <a:solidFill>
                  <a:schemeClr val="bg1"/>
                </a:solidFill>
              </a:rPr>
              <a:t>Cluster 3 has a relatively high diversity of restaurant types (including sushi, Chinese, Turkish, Russian, Vietnamese), which seems to be interesting for foodies. A big plus is a high availability of grocery stores. It seems to be the only cluster with a moderate amount of beaches.</a:t>
            </a:r>
            <a:endParaRPr lang="de-DE" dirty="0">
              <a:solidFill>
                <a:schemeClr val="bg1"/>
              </a:solidFill>
            </a:endParaRPr>
          </a:p>
        </p:txBody>
      </p:sp>
      <p:sp>
        <p:nvSpPr>
          <p:cNvPr id="103" name="Textfeld 102"/>
          <p:cNvSpPr txBox="1"/>
          <p:nvPr/>
        </p:nvSpPr>
        <p:spPr>
          <a:xfrm>
            <a:off x="646421" y="1389021"/>
            <a:ext cx="3001668" cy="492443"/>
          </a:xfrm>
          <a:prstGeom prst="rect">
            <a:avLst/>
          </a:prstGeom>
          <a:noFill/>
        </p:spPr>
        <p:txBody>
          <a:bodyPr wrap="square" lIns="0" tIns="0" rIns="0" bIns="0" rtlCol="0">
            <a:spAutoFit/>
          </a:bodyPr>
          <a:lstStyle/>
          <a:p>
            <a:pPr rtl="0">
              <a:tabLst>
                <a:tab pos="347663" algn="l"/>
              </a:tabLst>
            </a:pPr>
            <a:r>
              <a:rPr lang="de-DE" sz="3200" b="1" dirty="0">
                <a:solidFill>
                  <a:srgbClr val="FFFFFF"/>
                </a:solidFill>
                <a:latin typeface="+mj-lt"/>
              </a:rPr>
              <a:t>Cluster 3</a:t>
            </a: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6" name="Grafik 15">
            <a:extLst>
              <a:ext uri="{FF2B5EF4-FFF2-40B4-BE49-F238E27FC236}">
                <a16:creationId xmlns:a16="http://schemas.microsoft.com/office/drawing/2014/main" id="{E4608FAA-1F2A-484B-A839-BA0CCDD8846B}"/>
              </a:ext>
            </a:extLst>
          </p:cNvPr>
          <p:cNvPicPr/>
          <p:nvPr/>
        </p:nvPicPr>
        <p:blipFill>
          <a:blip r:embed="rId4"/>
          <a:stretch>
            <a:fillRect/>
          </a:stretch>
        </p:blipFill>
        <p:spPr>
          <a:xfrm>
            <a:off x="4684751" y="1779269"/>
            <a:ext cx="4436545" cy="3299460"/>
          </a:xfrm>
          <a:prstGeom prst="rect">
            <a:avLst/>
          </a:prstGeom>
        </p:spPr>
      </p:pic>
    </p:spTree>
    <p:extLst>
      <p:ext uri="{BB962C8B-B14F-4D97-AF65-F5344CB8AC3E}">
        <p14:creationId xmlns:p14="http://schemas.microsoft.com/office/powerpoint/2010/main" val="2778742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hteck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grpSp>
        <p:nvGrpSpPr>
          <p:cNvPr id="21" name="Gruppieren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Ellipse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8" name="Ellipse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grpSp>
      <p:sp>
        <p:nvSpPr>
          <p:cNvPr id="16" name="Ellipse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solidFill>
                <a:schemeClr val="bg1"/>
              </a:solidFill>
            </a:endParaRPr>
          </a:p>
        </p:txBody>
      </p:sp>
      <p:sp>
        <p:nvSpPr>
          <p:cNvPr id="19" name="Ellipse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solidFill>
                <a:schemeClr val="bg1"/>
              </a:solidFill>
            </a:endParaRPr>
          </a:p>
        </p:txBody>
      </p:sp>
      <p:sp>
        <p:nvSpPr>
          <p:cNvPr id="13" name="Textfeld 12"/>
          <p:cNvSpPr txBox="1"/>
          <p:nvPr/>
        </p:nvSpPr>
        <p:spPr>
          <a:xfrm>
            <a:off x="4484183" y="3059668"/>
            <a:ext cx="3223639" cy="738664"/>
          </a:xfrm>
          <a:prstGeom prst="rect">
            <a:avLst/>
          </a:prstGeom>
          <a:noFill/>
        </p:spPr>
        <p:txBody>
          <a:bodyPr wrap="none" lIns="0" tIns="0" rIns="0" bIns="0" rtlCol="0">
            <a:spAutoFit/>
          </a:bodyPr>
          <a:lstStyle/>
          <a:p>
            <a:pPr algn="ctr" rtl="0">
              <a:tabLst>
                <a:tab pos="347663" algn="l"/>
              </a:tabLst>
            </a:pPr>
            <a:r>
              <a:rPr lang="de-DE" sz="4800" b="1" dirty="0" err="1">
                <a:solidFill>
                  <a:srgbClr val="FFFFFF"/>
                </a:solidFill>
                <a:latin typeface="+mj-lt"/>
              </a:rPr>
              <a:t>Thank</a:t>
            </a:r>
            <a:r>
              <a:rPr lang="de-DE" sz="4800" b="1" dirty="0">
                <a:solidFill>
                  <a:srgbClr val="FFFFFF"/>
                </a:solidFill>
                <a:latin typeface="+mj-lt"/>
              </a:rPr>
              <a:t> </a:t>
            </a:r>
            <a:r>
              <a:rPr lang="de-DE" sz="4800" b="1" dirty="0" err="1">
                <a:solidFill>
                  <a:srgbClr val="FFFFFF"/>
                </a:solidFill>
                <a:latin typeface="+mj-lt"/>
              </a:rPr>
              <a:t>you</a:t>
            </a:r>
            <a:r>
              <a:rPr lang="de-DE" sz="4800" b="1" dirty="0">
                <a:solidFill>
                  <a:srgbClr val="FFFFFF"/>
                </a:solidFill>
                <a:latin typeface="+mj-lt"/>
              </a:rPr>
              <a:t>.</a:t>
            </a:r>
          </a:p>
        </p:txBody>
      </p:sp>
      <p:sp>
        <p:nvSpPr>
          <p:cNvPr id="2" name="Titel 1" hidden="1">
            <a:extLst>
              <a:ext uri="{FF2B5EF4-FFF2-40B4-BE49-F238E27FC236}">
                <a16:creationId xmlns:a16="http://schemas.microsoft.com/office/drawing/2014/main" id="{10E603A3-B905-4FE4-AF3D-7ABD07598BAD}"/>
              </a:ext>
            </a:extLst>
          </p:cNvPr>
          <p:cNvSpPr>
            <a:spLocks noGrp="1"/>
          </p:cNvSpPr>
          <p:nvPr>
            <p:ph type="title"/>
          </p:nvPr>
        </p:nvSpPr>
        <p:spPr/>
        <p:txBody>
          <a:bodyPr rtlCol="0"/>
          <a:lstStyle/>
          <a:p>
            <a:pPr rtl="0"/>
            <a:r>
              <a:rPr lang="de-DE" dirty="0"/>
              <a:t>Folie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ihand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43" name="Textfeld 42"/>
          <p:cNvSpPr txBox="1"/>
          <p:nvPr/>
        </p:nvSpPr>
        <p:spPr>
          <a:xfrm>
            <a:off x="11907454" y="6481180"/>
            <a:ext cx="248786" cy="307777"/>
          </a:xfrm>
          <a:prstGeom prst="rect">
            <a:avLst/>
          </a:prstGeom>
          <a:noFill/>
        </p:spPr>
        <p:txBody>
          <a:bodyPr wrap="none" rtlCol="0">
            <a:spAutoFit/>
          </a:bodyPr>
          <a:lstStyle/>
          <a:p>
            <a:pPr rtl="0"/>
            <a:r>
              <a:rPr lang="de-DE" sz="1400" b="1" dirty="0">
                <a:solidFill>
                  <a:schemeClr val="bg1"/>
                </a:solidFill>
              </a:rPr>
              <a:t>1</a:t>
            </a:r>
          </a:p>
        </p:txBody>
      </p:sp>
      <p:sp>
        <p:nvSpPr>
          <p:cNvPr id="215" name="Textfeld 214">
            <a:extLst>
              <a:ext uri="{FF2B5EF4-FFF2-40B4-BE49-F238E27FC236}">
                <a16:creationId xmlns:a16="http://schemas.microsoft.com/office/drawing/2014/main" id="{C4CB2807-C74A-41A8-931C-9C6AF92E9AE8}"/>
              </a:ext>
            </a:extLst>
          </p:cNvPr>
          <p:cNvSpPr txBox="1"/>
          <p:nvPr/>
        </p:nvSpPr>
        <p:spPr>
          <a:xfrm>
            <a:off x="5426749" y="165381"/>
            <a:ext cx="1338508" cy="492443"/>
          </a:xfrm>
          <a:prstGeom prst="rect">
            <a:avLst/>
          </a:prstGeom>
          <a:noFill/>
        </p:spPr>
        <p:txBody>
          <a:bodyPr wrap="none" lIns="0" tIns="0" rIns="0" bIns="0" rtlCol="0">
            <a:spAutoFit/>
          </a:bodyPr>
          <a:lstStyle/>
          <a:p>
            <a:pPr algn="ctr" rtl="0">
              <a:tabLst>
                <a:tab pos="347663" algn="l"/>
              </a:tabLst>
            </a:pPr>
            <a:r>
              <a:rPr lang="de-DE" sz="3200" b="1" dirty="0">
                <a:solidFill>
                  <a:srgbClr val="30353F"/>
                </a:solidFill>
                <a:latin typeface="+mj-lt"/>
              </a:rPr>
              <a:t>Setting</a:t>
            </a:r>
          </a:p>
        </p:txBody>
      </p:sp>
      <p:sp>
        <p:nvSpPr>
          <p:cNvPr id="40" name="Titel 39" hidden="1">
            <a:extLst>
              <a:ext uri="{FF2B5EF4-FFF2-40B4-BE49-F238E27FC236}">
                <a16:creationId xmlns:a16="http://schemas.microsoft.com/office/drawing/2014/main" id="{9E3012EF-6114-4C5E-B103-134AD1111079}"/>
              </a:ext>
            </a:extLst>
          </p:cNvPr>
          <p:cNvSpPr>
            <a:spLocks noGrp="1"/>
          </p:cNvSpPr>
          <p:nvPr>
            <p:ph type="title"/>
          </p:nvPr>
        </p:nvSpPr>
        <p:spPr/>
        <p:txBody>
          <a:bodyPr rtlCol="0"/>
          <a:lstStyle/>
          <a:p>
            <a:pPr rtl="0"/>
            <a:r>
              <a:rPr lang="de-DE" dirty="0"/>
              <a:t>Folie 8</a:t>
            </a:r>
          </a:p>
        </p:txBody>
      </p:sp>
      <p:sp>
        <p:nvSpPr>
          <p:cNvPr id="45" name="Textfeld 44">
            <a:extLst>
              <a:ext uri="{FF2B5EF4-FFF2-40B4-BE49-F238E27FC236}">
                <a16:creationId xmlns:a16="http://schemas.microsoft.com/office/drawing/2014/main" id="{C5F5AA81-64AE-4B7E-AAF8-B7BF9B6B7B8E}"/>
              </a:ext>
            </a:extLst>
          </p:cNvPr>
          <p:cNvSpPr txBox="1"/>
          <p:nvPr/>
        </p:nvSpPr>
        <p:spPr>
          <a:xfrm>
            <a:off x="1056443" y="1313895"/>
            <a:ext cx="9481352" cy="3970318"/>
          </a:xfrm>
          <a:prstGeom prst="rect">
            <a:avLst/>
          </a:prstGeom>
          <a:noFill/>
        </p:spPr>
        <p:txBody>
          <a:bodyPr wrap="square" rtlCol="0">
            <a:spAutoFit/>
          </a:bodyPr>
          <a:lstStyle/>
          <a:p>
            <a:pPr marL="285750" indent="-285750">
              <a:buFont typeface="Arial" panose="020B0604020202020204" pitchFamily="34" charset="0"/>
              <a:buChar char="•"/>
            </a:pPr>
            <a:r>
              <a:rPr lang="de-DE" dirty="0"/>
              <a:t>Goal: </a:t>
            </a:r>
            <a:r>
              <a:rPr lang="de-DE" dirty="0" err="1"/>
              <a:t>Getting</a:t>
            </a:r>
            <a:r>
              <a:rPr lang="de-DE" dirty="0"/>
              <a:t> </a:t>
            </a:r>
            <a:r>
              <a:rPr lang="de-DE" dirty="0" err="1"/>
              <a:t>people</a:t>
            </a:r>
            <a:r>
              <a:rPr lang="de-DE" dirty="0"/>
              <a:t> a sense </a:t>
            </a:r>
            <a:r>
              <a:rPr lang="de-DE" dirty="0" err="1"/>
              <a:t>of</a:t>
            </a:r>
            <a:r>
              <a:rPr lang="de-DE" dirty="0"/>
              <a:t> </a:t>
            </a:r>
            <a:r>
              <a:rPr lang="de-DE" dirty="0" err="1"/>
              <a:t>where</a:t>
            </a:r>
            <a:r>
              <a:rPr lang="de-DE" dirty="0"/>
              <a:t> in </a:t>
            </a:r>
            <a:r>
              <a:rPr lang="de-DE" dirty="0" err="1"/>
              <a:t>Brookyln</a:t>
            </a:r>
            <a:r>
              <a:rPr lang="de-DE" dirty="0"/>
              <a:t> </a:t>
            </a:r>
            <a:r>
              <a:rPr lang="de-DE" dirty="0" err="1"/>
              <a:t>they</a:t>
            </a:r>
            <a:r>
              <a:rPr lang="de-DE" dirty="0"/>
              <a:t> </a:t>
            </a:r>
            <a:r>
              <a:rPr lang="de-DE" dirty="0" err="1"/>
              <a:t>should</a:t>
            </a:r>
            <a:r>
              <a:rPr lang="de-DE" dirty="0"/>
              <a:t> </a:t>
            </a:r>
            <a:r>
              <a:rPr lang="de-DE" dirty="0" err="1"/>
              <a:t>move</a:t>
            </a:r>
            <a:r>
              <a:rPr lang="de-DE" dirty="0"/>
              <a:t> </a:t>
            </a:r>
            <a:r>
              <a:rPr lang="de-DE" dirty="0" err="1"/>
              <a:t>dependent</a:t>
            </a:r>
            <a:r>
              <a:rPr lang="de-DE" dirty="0"/>
              <a:t> on </a:t>
            </a:r>
            <a:r>
              <a:rPr lang="de-DE" dirty="0" err="1"/>
              <a:t>which</a:t>
            </a:r>
            <a:r>
              <a:rPr lang="de-DE" dirty="0"/>
              <a:t> </a:t>
            </a:r>
            <a:r>
              <a:rPr lang="de-DE" dirty="0" err="1"/>
              <a:t>venues</a:t>
            </a:r>
            <a:r>
              <a:rPr lang="de-DE" dirty="0"/>
              <a:t> </a:t>
            </a:r>
            <a:r>
              <a:rPr lang="de-DE" dirty="0" err="1"/>
              <a:t>they</a:t>
            </a:r>
            <a:r>
              <a:rPr lang="de-DE" dirty="0"/>
              <a:t> </a:t>
            </a:r>
            <a:r>
              <a:rPr lang="de-DE" dirty="0" err="1"/>
              <a:t>prefer</a:t>
            </a:r>
            <a:r>
              <a:rPr lang="de-DE" dirty="0"/>
              <a:t> </a:t>
            </a:r>
            <a:r>
              <a:rPr lang="de-DE" dirty="0" err="1"/>
              <a:t>nearby</a:t>
            </a:r>
            <a:r>
              <a:rPr lang="de-DE"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Approach: Cluster </a:t>
            </a:r>
            <a:r>
              <a:rPr lang="de-DE" dirty="0" err="1"/>
              <a:t>neighbourhoods</a:t>
            </a:r>
            <a:r>
              <a:rPr lang="de-DE" dirty="0"/>
              <a:t> </a:t>
            </a:r>
            <a:r>
              <a:rPr lang="de-DE" dirty="0" err="1"/>
              <a:t>based</a:t>
            </a:r>
            <a:r>
              <a:rPr lang="de-DE" dirty="0"/>
              <a:t> on </a:t>
            </a:r>
            <a:r>
              <a:rPr lang="de-DE" dirty="0" err="1"/>
              <a:t>zip</a:t>
            </a:r>
            <a:r>
              <a:rPr lang="de-DE" dirty="0"/>
              <a:t> code </a:t>
            </a:r>
            <a:r>
              <a:rPr lang="de-DE" dirty="0" err="1"/>
              <a:t>areas</a:t>
            </a:r>
            <a:r>
              <a:rPr lang="de-DE" dirty="0"/>
              <a:t> </a:t>
            </a:r>
            <a:r>
              <a:rPr lang="de-DE" dirty="0" err="1"/>
              <a:t>with</a:t>
            </a:r>
            <a:r>
              <a:rPr lang="de-DE" dirty="0"/>
              <a:t> an k-</a:t>
            </a:r>
            <a:r>
              <a:rPr lang="de-DE" dirty="0" err="1"/>
              <a:t>means</a:t>
            </a:r>
            <a:r>
              <a:rPr lang="de-DE" dirty="0"/>
              <a:t> </a:t>
            </a:r>
            <a:r>
              <a:rPr lang="de-DE" dirty="0" err="1"/>
              <a:t>algorithm</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Data: Datasets </a:t>
            </a:r>
            <a:r>
              <a:rPr lang="de-DE" dirty="0" err="1"/>
              <a:t>from</a:t>
            </a:r>
            <a:r>
              <a:rPr lang="de-DE" dirty="0"/>
              <a:t> </a:t>
            </a:r>
            <a:r>
              <a:rPr lang="de-DE" dirty="0" err="1"/>
              <a:t>data.world</a:t>
            </a:r>
            <a:r>
              <a:rPr lang="de-DE" dirty="0"/>
              <a:t> and </a:t>
            </a:r>
            <a:r>
              <a:rPr lang="en-US" dirty="0"/>
              <a:t>public.opendatasoft.com for zip code area data, foursquare developer API for venues.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Software: </a:t>
            </a:r>
            <a:r>
              <a:rPr lang="de-DE" dirty="0" err="1"/>
              <a:t>Calculation</a:t>
            </a:r>
            <a:r>
              <a:rPr lang="de-DE" dirty="0"/>
              <a:t> in Python in a </a:t>
            </a:r>
            <a:r>
              <a:rPr lang="de-DE" dirty="0" err="1"/>
              <a:t>Jupyter</a:t>
            </a:r>
            <a:r>
              <a:rPr lang="de-DE" dirty="0"/>
              <a:t> Notebook </a:t>
            </a:r>
            <a:r>
              <a:rPr lang="de-DE" dirty="0" err="1"/>
              <a:t>using</a:t>
            </a:r>
            <a:r>
              <a:rPr lang="de-DE" dirty="0"/>
              <a:t> </a:t>
            </a:r>
            <a:r>
              <a:rPr lang="de-DE" dirty="0" err="1"/>
              <a:t>the</a:t>
            </a:r>
            <a:r>
              <a:rPr lang="de-DE" dirty="0"/>
              <a:t> IBM Cloud.</a:t>
            </a:r>
          </a:p>
          <a:p>
            <a:pPr marL="285750" indent="-285750">
              <a:buFont typeface="Arial" panose="020B0604020202020204" pitchFamily="34" charset="0"/>
              <a:buChar char="•"/>
            </a:pPr>
            <a:endParaRPr lang="de-DE" dirty="0"/>
          </a:p>
          <a:p>
            <a:endParaRPr lang="de-DE" dirty="0"/>
          </a:p>
        </p:txBody>
      </p:sp>
    </p:spTree>
    <p:extLst>
      <p:ext uri="{BB962C8B-B14F-4D97-AF65-F5344CB8AC3E}">
        <p14:creationId xmlns:p14="http://schemas.microsoft.com/office/powerpoint/2010/main" val="1221752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2</a:t>
            </a:r>
          </a:p>
        </p:txBody>
      </p:sp>
      <p:sp>
        <p:nvSpPr>
          <p:cNvPr id="102" name="Textfeld 101"/>
          <p:cNvSpPr txBox="1"/>
          <p:nvPr/>
        </p:nvSpPr>
        <p:spPr>
          <a:xfrm>
            <a:off x="685687" y="2889551"/>
            <a:ext cx="2557586" cy="430887"/>
          </a:xfrm>
          <a:prstGeom prst="rect">
            <a:avLst/>
          </a:prstGeom>
          <a:noFill/>
        </p:spPr>
        <p:txBody>
          <a:bodyPr wrap="square" lIns="0" tIns="0" rIns="0" bIns="0" rtlCol="0">
            <a:spAutoFit/>
          </a:bodyPr>
          <a:lstStyle/>
          <a:p>
            <a:pPr rtl="0"/>
            <a:r>
              <a:rPr lang="de-DE" sz="1400" dirty="0">
                <a:solidFill>
                  <a:schemeClr val="bg1"/>
                </a:solidFill>
              </a:rPr>
              <a:t>All in all, 46 </a:t>
            </a:r>
            <a:r>
              <a:rPr lang="de-DE" sz="1400" dirty="0" err="1">
                <a:solidFill>
                  <a:schemeClr val="bg1"/>
                </a:solidFill>
              </a:rPr>
              <a:t>zip</a:t>
            </a:r>
            <a:r>
              <a:rPr lang="de-DE" sz="1400" dirty="0">
                <a:solidFill>
                  <a:schemeClr val="bg1"/>
                </a:solidFill>
              </a:rPr>
              <a:t> code </a:t>
            </a:r>
            <a:r>
              <a:rPr lang="de-DE" sz="1400" dirty="0" err="1">
                <a:solidFill>
                  <a:schemeClr val="bg1"/>
                </a:solidFill>
              </a:rPr>
              <a:t>areas</a:t>
            </a:r>
            <a:r>
              <a:rPr lang="de-DE" sz="1400" dirty="0">
                <a:solidFill>
                  <a:schemeClr val="bg1"/>
                </a:solidFill>
              </a:rPr>
              <a:t> </a:t>
            </a:r>
            <a:r>
              <a:rPr lang="de-DE" sz="1400" dirty="0" err="1">
                <a:solidFill>
                  <a:schemeClr val="bg1"/>
                </a:solidFill>
              </a:rPr>
              <a:t>where</a:t>
            </a:r>
            <a:r>
              <a:rPr lang="de-DE" sz="1400" dirty="0">
                <a:solidFill>
                  <a:schemeClr val="bg1"/>
                </a:solidFill>
              </a:rPr>
              <a:t> </a:t>
            </a:r>
            <a:r>
              <a:rPr lang="de-DE" sz="1400" dirty="0" err="1">
                <a:solidFill>
                  <a:schemeClr val="bg1"/>
                </a:solidFill>
              </a:rPr>
              <a:t>used</a:t>
            </a:r>
            <a:r>
              <a:rPr lang="de-DE" sz="1400" dirty="0">
                <a:solidFill>
                  <a:schemeClr val="bg1"/>
                </a:solidFill>
              </a:rPr>
              <a:t>.</a:t>
            </a:r>
          </a:p>
        </p:txBody>
      </p:sp>
      <p:sp>
        <p:nvSpPr>
          <p:cNvPr id="103" name="Textfeld 102"/>
          <p:cNvSpPr txBox="1"/>
          <p:nvPr/>
        </p:nvSpPr>
        <p:spPr>
          <a:xfrm>
            <a:off x="646421" y="1389021"/>
            <a:ext cx="3001668" cy="984885"/>
          </a:xfrm>
          <a:prstGeom prst="rect">
            <a:avLst/>
          </a:prstGeom>
          <a:noFill/>
        </p:spPr>
        <p:txBody>
          <a:bodyPr wrap="square" lIns="0" tIns="0" rIns="0" bIns="0" rtlCol="0">
            <a:spAutoFit/>
          </a:bodyPr>
          <a:lstStyle/>
          <a:p>
            <a:pPr rtl="0">
              <a:tabLst>
                <a:tab pos="347663" algn="l"/>
              </a:tabLst>
            </a:pPr>
            <a:r>
              <a:rPr lang="de-DE" sz="3200" b="1" dirty="0">
                <a:solidFill>
                  <a:srgbClr val="FFFFFF"/>
                </a:solidFill>
                <a:latin typeface="+mj-lt"/>
              </a:rPr>
              <a:t>Zip Code Areas </a:t>
            </a: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37" name="Grafik 36">
            <a:extLst>
              <a:ext uri="{FF2B5EF4-FFF2-40B4-BE49-F238E27FC236}">
                <a16:creationId xmlns:a16="http://schemas.microsoft.com/office/drawing/2014/main" id="{5968E5AA-5A48-420A-BF94-45C58BCF2DD1}"/>
              </a:ext>
            </a:extLst>
          </p:cNvPr>
          <p:cNvPicPr/>
          <p:nvPr/>
        </p:nvPicPr>
        <p:blipFill>
          <a:blip r:embed="rId4"/>
          <a:stretch>
            <a:fillRect/>
          </a:stretch>
        </p:blipFill>
        <p:spPr>
          <a:xfrm>
            <a:off x="4211960" y="1543244"/>
            <a:ext cx="5700303" cy="3605806"/>
          </a:xfrm>
          <a:prstGeom prst="rect">
            <a:avLst/>
          </a:prstGeom>
        </p:spPr>
      </p:pic>
    </p:spTree>
    <p:extLst>
      <p:ext uri="{BB962C8B-B14F-4D97-AF65-F5344CB8AC3E}">
        <p14:creationId xmlns:p14="http://schemas.microsoft.com/office/powerpoint/2010/main" val="242014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3</a:t>
            </a:r>
          </a:p>
        </p:txBody>
      </p:sp>
      <p:sp>
        <p:nvSpPr>
          <p:cNvPr id="102" name="Textfeld 101"/>
          <p:cNvSpPr txBox="1"/>
          <p:nvPr/>
        </p:nvSpPr>
        <p:spPr>
          <a:xfrm>
            <a:off x="646421" y="3061055"/>
            <a:ext cx="2557586" cy="3046988"/>
          </a:xfrm>
          <a:prstGeom prst="rect">
            <a:avLst/>
          </a:prstGeom>
          <a:noFill/>
        </p:spPr>
        <p:txBody>
          <a:bodyPr wrap="square" lIns="0" tIns="0" rIns="0" bIns="0" rtlCol="0">
            <a:spAutoFit/>
          </a:bodyPr>
          <a:lstStyle/>
          <a:p>
            <a:r>
              <a:rPr lang="en-US" dirty="0">
                <a:solidFill>
                  <a:schemeClr val="bg1"/>
                </a:solidFill>
              </a:rPr>
              <a:t>Pizza places highly dominate in quantity, even more if you take into account that Italian restaurants are the fifth most common venue category. Most common places are related to food or drinks (restaurants, bars, cafés) or sport (gyms, yoga studios).</a:t>
            </a:r>
            <a:endParaRPr lang="de-DE" sz="1400" dirty="0">
              <a:solidFill>
                <a:schemeClr val="bg1"/>
              </a:solidFill>
            </a:endParaRPr>
          </a:p>
        </p:txBody>
      </p:sp>
      <p:sp>
        <p:nvSpPr>
          <p:cNvPr id="103" name="Textfeld 102"/>
          <p:cNvSpPr txBox="1"/>
          <p:nvPr/>
        </p:nvSpPr>
        <p:spPr>
          <a:xfrm>
            <a:off x="646421" y="1389021"/>
            <a:ext cx="3001668" cy="1477328"/>
          </a:xfrm>
          <a:prstGeom prst="rect">
            <a:avLst/>
          </a:prstGeom>
          <a:noFill/>
        </p:spPr>
        <p:txBody>
          <a:bodyPr wrap="square" lIns="0" tIns="0" rIns="0" bIns="0" rtlCol="0">
            <a:spAutoFit/>
          </a:bodyPr>
          <a:lstStyle/>
          <a:p>
            <a:pPr rtl="0">
              <a:tabLst>
                <a:tab pos="347663" algn="l"/>
              </a:tabLst>
            </a:pPr>
            <a:r>
              <a:rPr lang="de-DE" sz="3200" b="1" dirty="0" err="1">
                <a:solidFill>
                  <a:srgbClr val="FFFFFF"/>
                </a:solidFill>
                <a:latin typeface="+mj-lt"/>
              </a:rPr>
              <a:t>Venues</a:t>
            </a:r>
            <a:r>
              <a:rPr lang="de-DE" sz="3200" b="1" dirty="0">
                <a:solidFill>
                  <a:srgbClr val="FFFFFF"/>
                </a:solidFill>
                <a:latin typeface="+mj-lt"/>
              </a:rPr>
              <a:t> </a:t>
            </a:r>
            <a:r>
              <a:rPr lang="de-DE" sz="3200" b="1" dirty="0" err="1">
                <a:solidFill>
                  <a:srgbClr val="FFFFFF"/>
                </a:solidFill>
                <a:latin typeface="+mj-lt"/>
              </a:rPr>
              <a:t>extracted</a:t>
            </a:r>
            <a:r>
              <a:rPr lang="de-DE" sz="3200" b="1" dirty="0">
                <a:solidFill>
                  <a:srgbClr val="FFFFFF"/>
                </a:solidFill>
                <a:latin typeface="+mj-lt"/>
              </a:rPr>
              <a:t> </a:t>
            </a:r>
            <a:r>
              <a:rPr lang="de-DE" sz="3200" b="1" dirty="0" err="1">
                <a:solidFill>
                  <a:srgbClr val="FFFFFF"/>
                </a:solidFill>
                <a:latin typeface="+mj-lt"/>
              </a:rPr>
              <a:t>from</a:t>
            </a:r>
            <a:r>
              <a:rPr lang="de-DE" sz="3200" b="1" dirty="0">
                <a:solidFill>
                  <a:srgbClr val="FFFFFF"/>
                </a:solidFill>
                <a:latin typeface="+mj-lt"/>
              </a:rPr>
              <a:t> Foursquare</a:t>
            </a: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6" name="Grafik 15">
            <a:extLst>
              <a:ext uri="{FF2B5EF4-FFF2-40B4-BE49-F238E27FC236}">
                <a16:creationId xmlns:a16="http://schemas.microsoft.com/office/drawing/2014/main" id="{ACD297A4-8F9C-424A-895E-45BC7F44B9FE}"/>
              </a:ext>
            </a:extLst>
          </p:cNvPr>
          <p:cNvPicPr/>
          <p:nvPr/>
        </p:nvPicPr>
        <p:blipFill>
          <a:blip r:embed="rId4"/>
          <a:stretch>
            <a:fillRect/>
          </a:stretch>
        </p:blipFill>
        <p:spPr>
          <a:xfrm>
            <a:off x="4896326" y="1601175"/>
            <a:ext cx="4024865" cy="3438525"/>
          </a:xfrm>
          <a:prstGeom prst="rect">
            <a:avLst/>
          </a:prstGeom>
        </p:spPr>
      </p:pic>
    </p:spTree>
    <p:extLst>
      <p:ext uri="{BB962C8B-B14F-4D97-AF65-F5344CB8AC3E}">
        <p14:creationId xmlns:p14="http://schemas.microsoft.com/office/powerpoint/2010/main" val="454705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3</a:t>
            </a:r>
          </a:p>
        </p:txBody>
      </p:sp>
      <p:sp>
        <p:nvSpPr>
          <p:cNvPr id="102" name="Textfeld 101"/>
          <p:cNvSpPr txBox="1"/>
          <p:nvPr/>
        </p:nvSpPr>
        <p:spPr>
          <a:xfrm>
            <a:off x="646421" y="3061055"/>
            <a:ext cx="2557586" cy="3447098"/>
          </a:xfrm>
          <a:prstGeom prst="rect">
            <a:avLst/>
          </a:prstGeom>
          <a:noFill/>
        </p:spPr>
        <p:txBody>
          <a:bodyPr wrap="square" lIns="0" tIns="0" rIns="0" bIns="0" rtlCol="0">
            <a:spAutoFit/>
          </a:bodyPr>
          <a:lstStyle/>
          <a:p>
            <a:r>
              <a:rPr lang="en-US" sz="1600" dirty="0">
                <a:solidFill>
                  <a:schemeClr val="bg1"/>
                </a:solidFill>
              </a:rPr>
              <a:t>To examine the optimal amount of clusters, a Scree-Test was performed to see how much of additional variance would be explained by adding an additional cluster. It becomes visible, that this is not an extremely clear result, as there is some room for interpretation over the optimal cluster amount. However, four clusters were chosen as the angle here is a little bit smaller. </a:t>
            </a:r>
            <a:endParaRPr lang="de-DE" sz="1600" dirty="0">
              <a:solidFill>
                <a:schemeClr val="bg1"/>
              </a:solidFill>
            </a:endParaRPr>
          </a:p>
        </p:txBody>
      </p:sp>
      <p:sp>
        <p:nvSpPr>
          <p:cNvPr id="103" name="Textfeld 102"/>
          <p:cNvSpPr txBox="1"/>
          <p:nvPr/>
        </p:nvSpPr>
        <p:spPr>
          <a:xfrm>
            <a:off x="646421" y="1389021"/>
            <a:ext cx="3001668" cy="492443"/>
          </a:xfrm>
          <a:prstGeom prst="rect">
            <a:avLst/>
          </a:prstGeom>
          <a:noFill/>
        </p:spPr>
        <p:txBody>
          <a:bodyPr wrap="square" lIns="0" tIns="0" rIns="0" bIns="0" rtlCol="0">
            <a:spAutoFit/>
          </a:bodyPr>
          <a:lstStyle/>
          <a:p>
            <a:pPr rtl="0">
              <a:tabLst>
                <a:tab pos="347663" algn="l"/>
              </a:tabLst>
            </a:pPr>
            <a:r>
              <a:rPr lang="de-DE" sz="3200" b="1" dirty="0" err="1">
                <a:solidFill>
                  <a:srgbClr val="FFFFFF"/>
                </a:solidFill>
                <a:latin typeface="+mj-lt"/>
              </a:rPr>
              <a:t>Scree</a:t>
            </a:r>
            <a:r>
              <a:rPr lang="de-DE" sz="3200" b="1" dirty="0">
                <a:solidFill>
                  <a:srgbClr val="FFFFFF"/>
                </a:solidFill>
                <a:latin typeface="+mj-lt"/>
              </a:rPr>
              <a:t> </a:t>
            </a:r>
            <a:r>
              <a:rPr lang="de-DE" sz="3200" b="1" dirty="0" err="1">
                <a:solidFill>
                  <a:srgbClr val="FFFFFF"/>
                </a:solidFill>
                <a:latin typeface="+mj-lt"/>
              </a:rPr>
              <a:t>test</a:t>
            </a:r>
            <a:endParaRPr lang="de-DE" sz="3200" b="1" dirty="0">
              <a:solidFill>
                <a:srgbClr val="FFFFFF"/>
              </a:solidFill>
              <a:latin typeface="+mj-lt"/>
            </a:endParaRP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7" name="Grafik 16">
            <a:extLst>
              <a:ext uri="{FF2B5EF4-FFF2-40B4-BE49-F238E27FC236}">
                <a16:creationId xmlns:a16="http://schemas.microsoft.com/office/drawing/2014/main" id="{0DF2EA26-2ECD-40CE-B945-EBC25B0D2D71}"/>
              </a:ext>
            </a:extLst>
          </p:cNvPr>
          <p:cNvPicPr/>
          <p:nvPr/>
        </p:nvPicPr>
        <p:blipFill>
          <a:blip r:embed="rId4"/>
          <a:stretch>
            <a:fillRect/>
          </a:stretch>
        </p:blipFill>
        <p:spPr>
          <a:xfrm>
            <a:off x="4427428" y="1684033"/>
            <a:ext cx="5353050" cy="3324225"/>
          </a:xfrm>
          <a:prstGeom prst="rect">
            <a:avLst/>
          </a:prstGeom>
        </p:spPr>
      </p:pic>
    </p:spTree>
    <p:extLst>
      <p:ext uri="{BB962C8B-B14F-4D97-AF65-F5344CB8AC3E}">
        <p14:creationId xmlns:p14="http://schemas.microsoft.com/office/powerpoint/2010/main" val="314576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uppieren 120">
            <a:extLst>
              <a:ext uri="{C183D7F6-B498-43B3-948B-1728B52AA6E4}">
                <adec:decorative xmlns:adec="http://schemas.microsoft.com/office/drawing/2017/decorative" val="1"/>
              </a:ext>
            </a:extLst>
          </p:cNvPr>
          <p:cNvGrpSpPr/>
          <p:nvPr/>
        </p:nvGrpSpPr>
        <p:grpSpPr>
          <a:xfrm>
            <a:off x="1639745" y="342312"/>
            <a:ext cx="7262126" cy="6003511"/>
            <a:chOff x="223691" y="1455469"/>
            <a:chExt cx="5660167" cy="4679192"/>
          </a:xfrm>
        </p:grpSpPr>
        <p:pic>
          <p:nvPicPr>
            <p:cNvPr id="122" name="Bild 121" descr="Dieses Bild stellt einen Computermonitor da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91" y="1455469"/>
              <a:ext cx="5660167" cy="4679192"/>
            </a:xfrm>
            <a:prstGeom prst="rect">
              <a:avLst/>
            </a:prstGeom>
          </p:spPr>
        </p:pic>
        <p:sp>
          <p:nvSpPr>
            <p:cNvPr id="123" name="Rechteck 122"/>
            <p:cNvSpPr/>
            <p:nvPr/>
          </p:nvSpPr>
          <p:spPr>
            <a:xfrm>
              <a:off x="2779454" y="4900079"/>
              <a:ext cx="548640" cy="326575"/>
            </a:xfrm>
            <a:prstGeom prst="rect">
              <a:avLst/>
            </a:prstGeom>
            <a:gradFill flip="none" rotWithShape="1">
              <a:gsLst>
                <a:gs pos="0">
                  <a:srgbClr val="C7C8CB"/>
                </a:gs>
                <a:gs pos="100000">
                  <a:srgbClr val="BCBDC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grpSp>
      <p:sp>
        <p:nvSpPr>
          <p:cNvPr id="124" name="Rechteck 123">
            <a:extLst>
              <a:ext uri="{C183D7F6-B498-43B3-948B-1728B52AA6E4}">
                <adec:decorative xmlns:adec="http://schemas.microsoft.com/office/drawing/2017/decorative" val="1"/>
              </a:ext>
            </a:extLst>
          </p:cNvPr>
          <p:cNvSpPr/>
          <p:nvPr/>
        </p:nvSpPr>
        <p:spPr>
          <a:xfrm>
            <a:off x="1926252" y="621193"/>
            <a:ext cx="6682875" cy="3739291"/>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sp>
        <p:nvSpPr>
          <p:cNvPr id="142" name="Textfeld 141"/>
          <p:cNvSpPr txBox="1"/>
          <p:nvPr/>
        </p:nvSpPr>
        <p:spPr>
          <a:xfrm>
            <a:off x="1296448" y="2187997"/>
            <a:ext cx="592182" cy="738664"/>
          </a:xfrm>
          <a:prstGeom prst="rect">
            <a:avLst/>
          </a:prstGeom>
          <a:noFill/>
        </p:spPr>
        <p:txBody>
          <a:bodyPr wrap="square" lIns="0" tIns="0" rIns="0" bIns="0" rtlCol="0">
            <a:spAutoFit/>
          </a:bodyPr>
          <a:lstStyle/>
          <a:p>
            <a:pPr rtl="0"/>
            <a:r>
              <a:rPr lang="de-DE" sz="2400" dirty="0">
                <a:solidFill>
                  <a:schemeClr val="bg1"/>
                </a:solidFill>
                <a:latin typeface="+mj-lt"/>
              </a:rPr>
              <a:t>25 %</a:t>
            </a:r>
          </a:p>
        </p:txBody>
      </p:sp>
      <p:sp>
        <p:nvSpPr>
          <p:cNvPr id="143" name="Textfeld 142"/>
          <p:cNvSpPr txBox="1"/>
          <p:nvPr/>
        </p:nvSpPr>
        <p:spPr>
          <a:xfrm>
            <a:off x="1296448" y="1126843"/>
            <a:ext cx="618780" cy="738664"/>
          </a:xfrm>
          <a:prstGeom prst="rect">
            <a:avLst/>
          </a:prstGeom>
          <a:noFill/>
        </p:spPr>
        <p:txBody>
          <a:bodyPr wrap="square" lIns="0" tIns="0" rIns="0" bIns="0" rtlCol="0">
            <a:spAutoFit/>
          </a:bodyPr>
          <a:lstStyle/>
          <a:p>
            <a:pPr rtl="0"/>
            <a:r>
              <a:rPr lang="de-DE" sz="2400" dirty="0">
                <a:solidFill>
                  <a:schemeClr val="bg1"/>
                </a:solidFill>
                <a:latin typeface="+mj-lt"/>
              </a:rPr>
              <a:t>35 %</a:t>
            </a:r>
          </a:p>
        </p:txBody>
      </p:sp>
      <p:pic>
        <p:nvPicPr>
          <p:cNvPr id="141" name="Bild 140">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232202" y="1"/>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hteck 139">
            <a:extLst>
              <a:ext uri="{C183D7F6-B498-43B3-948B-1728B52AA6E4}">
                <adec:decorative xmlns:adec="http://schemas.microsoft.com/office/drawing/2017/decorative" val="1"/>
              </a:ext>
            </a:extLst>
          </p:cNvPr>
          <p:cNvSpPr/>
          <p:nvPr/>
        </p:nvSpPr>
        <p:spPr>
          <a:xfrm>
            <a:off x="7232202" y="1"/>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sp>
        <p:nvSpPr>
          <p:cNvPr id="145" name="Textfeld 144"/>
          <p:cNvSpPr txBox="1"/>
          <p:nvPr/>
        </p:nvSpPr>
        <p:spPr>
          <a:xfrm>
            <a:off x="7877674" y="2839459"/>
            <a:ext cx="3886200" cy="2215991"/>
          </a:xfrm>
          <a:prstGeom prst="rect">
            <a:avLst/>
          </a:prstGeom>
          <a:noFill/>
        </p:spPr>
        <p:txBody>
          <a:bodyPr wrap="square" lIns="0" tIns="0" rIns="0" bIns="0" rtlCol="0">
            <a:spAutoFit/>
          </a:bodyPr>
          <a:lstStyle/>
          <a:p>
            <a:r>
              <a:rPr lang="en-US" dirty="0">
                <a:solidFill>
                  <a:schemeClr val="bg1"/>
                </a:solidFill>
              </a:rPr>
              <a:t>In this folium map it becomes visible that the segmentation divides the borough relatively clear into four cluster, each one in the direction of Manhattan (red – cluster 0), Queens (violet – Cluster 1) and Staten Island (green – Cluster 3) as well as one in the center (turquoise – cluster 2). </a:t>
            </a:r>
            <a:endParaRPr lang="de-DE" dirty="0">
              <a:solidFill>
                <a:schemeClr val="bg1"/>
              </a:solidFill>
            </a:endParaRPr>
          </a:p>
        </p:txBody>
      </p:sp>
      <p:cxnSp>
        <p:nvCxnSpPr>
          <p:cNvPr id="151" name="Gerader Verbinder 150">
            <a:extLst>
              <a:ext uri="{C183D7F6-B498-43B3-948B-1728B52AA6E4}">
                <adec:decorative xmlns:adec="http://schemas.microsoft.com/office/drawing/2017/decorative" val="1"/>
              </a:ext>
            </a:extLst>
          </p:cNvPr>
          <p:cNvCxnSpPr/>
          <p:nvPr/>
        </p:nvCxnSpPr>
        <p:spPr>
          <a:xfrm>
            <a:off x="8969562" y="819552"/>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Gerader Verbinde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el 1" hidden="1">
            <a:extLst>
              <a:ext uri="{FF2B5EF4-FFF2-40B4-BE49-F238E27FC236}">
                <a16:creationId xmlns:a16="http://schemas.microsoft.com/office/drawing/2014/main" id="{B61803F9-0687-42F2-AD52-B4E217229BB0}"/>
              </a:ext>
            </a:extLst>
          </p:cNvPr>
          <p:cNvSpPr>
            <a:spLocks noGrp="1"/>
          </p:cNvSpPr>
          <p:nvPr>
            <p:ph type="title"/>
          </p:nvPr>
        </p:nvSpPr>
        <p:spPr/>
        <p:txBody>
          <a:bodyPr rtlCol="0"/>
          <a:lstStyle/>
          <a:p>
            <a:pPr rtl="0"/>
            <a:r>
              <a:rPr lang="de-DE" dirty="0"/>
              <a:t>Folie 7</a:t>
            </a:r>
          </a:p>
        </p:txBody>
      </p:sp>
      <p:pic>
        <p:nvPicPr>
          <p:cNvPr id="34" name="Grafik 33">
            <a:extLst>
              <a:ext uri="{FF2B5EF4-FFF2-40B4-BE49-F238E27FC236}">
                <a16:creationId xmlns:a16="http://schemas.microsoft.com/office/drawing/2014/main" id="{421D4A49-4A86-4C96-8717-F65FA5B3EA54}"/>
              </a:ext>
            </a:extLst>
          </p:cNvPr>
          <p:cNvPicPr/>
          <p:nvPr/>
        </p:nvPicPr>
        <p:blipFill>
          <a:blip r:embed="rId5"/>
          <a:stretch>
            <a:fillRect/>
          </a:stretch>
        </p:blipFill>
        <p:spPr>
          <a:xfrm>
            <a:off x="1915226" y="621193"/>
            <a:ext cx="5327988" cy="3739291"/>
          </a:xfrm>
          <a:prstGeom prst="rect">
            <a:avLst/>
          </a:prstGeom>
        </p:spPr>
      </p:pic>
      <p:sp>
        <p:nvSpPr>
          <p:cNvPr id="38" name="Textfeld 37">
            <a:extLst>
              <a:ext uri="{FF2B5EF4-FFF2-40B4-BE49-F238E27FC236}">
                <a16:creationId xmlns:a16="http://schemas.microsoft.com/office/drawing/2014/main" id="{BFDAFD2F-BFEF-4FC2-A9B3-2E74907E5FC0}"/>
              </a:ext>
            </a:extLst>
          </p:cNvPr>
          <p:cNvSpPr txBox="1"/>
          <p:nvPr/>
        </p:nvSpPr>
        <p:spPr>
          <a:xfrm>
            <a:off x="7877674" y="1319780"/>
            <a:ext cx="3409984" cy="984885"/>
          </a:xfrm>
          <a:prstGeom prst="rect">
            <a:avLst/>
          </a:prstGeom>
          <a:noFill/>
        </p:spPr>
        <p:txBody>
          <a:bodyPr wrap="square" lIns="0" tIns="0" rIns="0" bIns="0" rtlCol="0">
            <a:spAutoFit/>
          </a:bodyPr>
          <a:lstStyle/>
          <a:p>
            <a:pPr rtl="0">
              <a:tabLst>
                <a:tab pos="347663" algn="l"/>
              </a:tabLst>
            </a:pPr>
            <a:r>
              <a:rPr lang="de-DE" sz="3200" b="1" dirty="0" err="1">
                <a:solidFill>
                  <a:srgbClr val="FFFFFF"/>
                </a:solidFill>
                <a:latin typeface="+mj-lt"/>
              </a:rPr>
              <a:t>Applying</a:t>
            </a:r>
            <a:r>
              <a:rPr lang="de-DE" sz="3200" b="1" dirty="0">
                <a:solidFill>
                  <a:srgbClr val="FFFFFF"/>
                </a:solidFill>
                <a:latin typeface="+mj-lt"/>
              </a:rPr>
              <a:t> k-</a:t>
            </a:r>
            <a:r>
              <a:rPr lang="de-DE" sz="3200" b="1" dirty="0" err="1">
                <a:solidFill>
                  <a:srgbClr val="FFFFFF"/>
                </a:solidFill>
                <a:latin typeface="+mj-lt"/>
              </a:rPr>
              <a:t>means</a:t>
            </a:r>
            <a:r>
              <a:rPr lang="de-DE" sz="3200" b="1" dirty="0">
                <a:solidFill>
                  <a:srgbClr val="FFFFFF"/>
                </a:solidFill>
                <a:latin typeface="+mj-lt"/>
              </a:rPr>
              <a:t> </a:t>
            </a:r>
            <a:r>
              <a:rPr lang="de-DE" sz="3200" b="1" dirty="0" err="1">
                <a:solidFill>
                  <a:srgbClr val="FFFFFF"/>
                </a:solidFill>
                <a:latin typeface="+mj-lt"/>
              </a:rPr>
              <a:t>algorithm</a:t>
            </a:r>
            <a:endParaRPr lang="de-DE" sz="3200" b="1" dirty="0">
              <a:solidFill>
                <a:srgbClr val="FFFFFF"/>
              </a:solidFill>
              <a:latin typeface="+mj-lt"/>
            </a:endParaRPr>
          </a:p>
        </p:txBody>
      </p:sp>
    </p:spTree>
    <p:extLst>
      <p:ext uri="{BB962C8B-B14F-4D97-AF65-F5344CB8AC3E}">
        <p14:creationId xmlns:p14="http://schemas.microsoft.com/office/powerpoint/2010/main" val="172723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5</a:t>
            </a:r>
          </a:p>
        </p:txBody>
      </p:sp>
      <p:sp>
        <p:nvSpPr>
          <p:cNvPr id="102" name="Textfeld 101"/>
          <p:cNvSpPr txBox="1"/>
          <p:nvPr/>
        </p:nvSpPr>
        <p:spPr>
          <a:xfrm>
            <a:off x="685687" y="2889551"/>
            <a:ext cx="2557586" cy="3447098"/>
          </a:xfrm>
          <a:prstGeom prst="rect">
            <a:avLst/>
          </a:prstGeom>
          <a:noFill/>
        </p:spPr>
        <p:txBody>
          <a:bodyPr wrap="square" lIns="0" tIns="0" rIns="0" bIns="0" rtlCol="0">
            <a:spAutoFit/>
          </a:bodyPr>
          <a:lstStyle/>
          <a:p>
            <a:r>
              <a:rPr lang="en-US" sz="1400" dirty="0">
                <a:solidFill>
                  <a:schemeClr val="bg1"/>
                </a:solidFill>
              </a:rPr>
              <a:t>It seems that you should move to a neighborhood close to Manhattan (cluster 0) if you are into bars. This is no surprise, as neighborhoods like Williamsburg are located in this cluster. It seems to be more a place for people that like to party. You find categories like “bar”, “cocktail bar”, “beer bar”, “wine bar”, “wine shop” or “brewery” amongst the most popular ones. It is also good for people that like to be outdoors, as there are many parks. Supermarkets are not as common as in the other clusters.</a:t>
            </a:r>
            <a:endParaRPr lang="de-DE" sz="1400" dirty="0">
              <a:solidFill>
                <a:schemeClr val="bg1"/>
              </a:solidFill>
            </a:endParaRPr>
          </a:p>
        </p:txBody>
      </p:sp>
      <p:sp>
        <p:nvSpPr>
          <p:cNvPr id="103" name="Textfeld 102"/>
          <p:cNvSpPr txBox="1"/>
          <p:nvPr/>
        </p:nvSpPr>
        <p:spPr>
          <a:xfrm>
            <a:off x="646421" y="1389021"/>
            <a:ext cx="3001668" cy="492443"/>
          </a:xfrm>
          <a:prstGeom prst="rect">
            <a:avLst/>
          </a:prstGeom>
          <a:noFill/>
        </p:spPr>
        <p:txBody>
          <a:bodyPr wrap="square" lIns="0" tIns="0" rIns="0" bIns="0" rtlCol="0">
            <a:spAutoFit/>
          </a:bodyPr>
          <a:lstStyle/>
          <a:p>
            <a:pPr rtl="0">
              <a:tabLst>
                <a:tab pos="347663" algn="l"/>
              </a:tabLst>
            </a:pPr>
            <a:r>
              <a:rPr lang="de-DE" sz="3200" b="1" dirty="0">
                <a:solidFill>
                  <a:srgbClr val="FFFFFF"/>
                </a:solidFill>
                <a:latin typeface="+mj-lt"/>
              </a:rPr>
              <a:t>Cluster 0</a:t>
            </a: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6" name="Grafik 15">
            <a:extLst>
              <a:ext uri="{FF2B5EF4-FFF2-40B4-BE49-F238E27FC236}">
                <a16:creationId xmlns:a16="http://schemas.microsoft.com/office/drawing/2014/main" id="{393CDC68-32C0-40EE-BFF7-0BAFA1CF4AAD}"/>
              </a:ext>
            </a:extLst>
          </p:cNvPr>
          <p:cNvPicPr/>
          <p:nvPr/>
        </p:nvPicPr>
        <p:blipFill>
          <a:blip r:embed="rId4"/>
          <a:stretch>
            <a:fillRect/>
          </a:stretch>
        </p:blipFill>
        <p:spPr>
          <a:xfrm>
            <a:off x="5048717" y="1708951"/>
            <a:ext cx="3857310" cy="3329940"/>
          </a:xfrm>
          <a:prstGeom prst="rect">
            <a:avLst/>
          </a:prstGeom>
        </p:spPr>
      </p:pic>
    </p:spTree>
    <p:extLst>
      <p:ext uri="{BB962C8B-B14F-4D97-AF65-F5344CB8AC3E}">
        <p14:creationId xmlns:p14="http://schemas.microsoft.com/office/powerpoint/2010/main" val="1123278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6</a:t>
            </a:r>
          </a:p>
        </p:txBody>
      </p:sp>
      <p:sp>
        <p:nvSpPr>
          <p:cNvPr id="102" name="Textfeld 101"/>
          <p:cNvSpPr txBox="1"/>
          <p:nvPr/>
        </p:nvSpPr>
        <p:spPr>
          <a:xfrm>
            <a:off x="685687" y="2889551"/>
            <a:ext cx="2557586" cy="3046988"/>
          </a:xfrm>
          <a:prstGeom prst="rect">
            <a:avLst/>
          </a:prstGeom>
          <a:noFill/>
        </p:spPr>
        <p:txBody>
          <a:bodyPr wrap="square" lIns="0" tIns="0" rIns="0" bIns="0" rtlCol="0">
            <a:spAutoFit/>
          </a:bodyPr>
          <a:lstStyle/>
          <a:p>
            <a:r>
              <a:rPr lang="en-US" dirty="0">
                <a:solidFill>
                  <a:schemeClr val="bg1"/>
                </a:solidFill>
              </a:rPr>
              <a:t>The cluster nears Queens (cluster 1) is the right place for people that like pizza or Caribbean food. It has If you are into cafes or bars, better avoid moving here. However, there are plenty of pharmacies and moderate amounts of convenience stores and clothing stores. </a:t>
            </a:r>
            <a:endParaRPr lang="de-DE" sz="1600" dirty="0">
              <a:solidFill>
                <a:schemeClr val="bg1"/>
              </a:solidFill>
            </a:endParaRPr>
          </a:p>
        </p:txBody>
      </p:sp>
      <p:sp>
        <p:nvSpPr>
          <p:cNvPr id="103" name="Textfeld 102"/>
          <p:cNvSpPr txBox="1"/>
          <p:nvPr/>
        </p:nvSpPr>
        <p:spPr>
          <a:xfrm>
            <a:off x="646421" y="1389021"/>
            <a:ext cx="3001668" cy="492443"/>
          </a:xfrm>
          <a:prstGeom prst="rect">
            <a:avLst/>
          </a:prstGeom>
          <a:noFill/>
        </p:spPr>
        <p:txBody>
          <a:bodyPr wrap="square" lIns="0" tIns="0" rIns="0" bIns="0" rtlCol="0">
            <a:spAutoFit/>
          </a:bodyPr>
          <a:lstStyle/>
          <a:p>
            <a:pPr rtl="0">
              <a:tabLst>
                <a:tab pos="347663" algn="l"/>
              </a:tabLst>
            </a:pPr>
            <a:r>
              <a:rPr lang="de-DE" sz="3200" b="1" dirty="0">
                <a:solidFill>
                  <a:srgbClr val="FFFFFF"/>
                </a:solidFill>
                <a:latin typeface="+mj-lt"/>
              </a:rPr>
              <a:t>Cluster 1</a:t>
            </a: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7" name="Grafik 16">
            <a:extLst>
              <a:ext uri="{FF2B5EF4-FFF2-40B4-BE49-F238E27FC236}">
                <a16:creationId xmlns:a16="http://schemas.microsoft.com/office/drawing/2014/main" id="{B8F2DF38-ABC9-4C3B-A9B7-6D30610D7BC8}"/>
              </a:ext>
            </a:extLst>
          </p:cNvPr>
          <p:cNvPicPr/>
          <p:nvPr/>
        </p:nvPicPr>
        <p:blipFill>
          <a:blip r:embed="rId4">
            <a:extLst>
              <a:ext uri="{28A0092B-C50C-407E-A947-70E740481C1C}">
                <a14:useLocalDpi xmlns:a14="http://schemas.microsoft.com/office/drawing/2010/main" val="0"/>
              </a:ext>
            </a:extLst>
          </a:blip>
          <a:stretch>
            <a:fillRect/>
          </a:stretch>
        </p:blipFill>
        <p:spPr>
          <a:xfrm>
            <a:off x="4917697" y="1815781"/>
            <a:ext cx="3870458" cy="3226435"/>
          </a:xfrm>
          <a:prstGeom prst="rect">
            <a:avLst/>
          </a:prstGeom>
        </p:spPr>
      </p:pic>
    </p:spTree>
    <p:extLst>
      <p:ext uri="{BB962C8B-B14F-4D97-AF65-F5344CB8AC3E}">
        <p14:creationId xmlns:p14="http://schemas.microsoft.com/office/powerpoint/2010/main" val="346521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hteck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p>
        </p:txBody>
      </p:sp>
      <p:pic>
        <p:nvPicPr>
          <p:cNvPr id="4" name="Bild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283" y="860212"/>
            <a:ext cx="8975028" cy="5521746"/>
          </a:xfrm>
          <a:prstGeom prst="rect">
            <a:avLst/>
          </a:prstGeom>
        </p:spPr>
      </p:pic>
      <p:sp>
        <p:nvSpPr>
          <p:cNvPr id="2" name="Freihandform 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dirty="0">
              <a:solidFill>
                <a:srgbClr val="98A3AD"/>
              </a:solidFill>
            </a:endParaRPr>
          </a:p>
        </p:txBody>
      </p:sp>
      <p:sp>
        <p:nvSpPr>
          <p:cNvPr id="3" name="Textfeld 2"/>
          <p:cNvSpPr txBox="1"/>
          <p:nvPr/>
        </p:nvSpPr>
        <p:spPr>
          <a:xfrm>
            <a:off x="11857440" y="6481180"/>
            <a:ext cx="277640" cy="307777"/>
          </a:xfrm>
          <a:prstGeom prst="rect">
            <a:avLst/>
          </a:prstGeom>
          <a:noFill/>
        </p:spPr>
        <p:txBody>
          <a:bodyPr wrap="none" rtlCol="0">
            <a:spAutoFit/>
          </a:bodyPr>
          <a:lstStyle/>
          <a:p>
            <a:pPr rtl="0"/>
            <a:r>
              <a:rPr lang="de-DE" sz="1400" b="1" dirty="0">
                <a:solidFill>
                  <a:schemeClr val="bg1"/>
                </a:solidFill>
              </a:rPr>
              <a:t>7</a:t>
            </a:r>
          </a:p>
        </p:txBody>
      </p:sp>
      <p:sp>
        <p:nvSpPr>
          <p:cNvPr id="102" name="Textfeld 101"/>
          <p:cNvSpPr txBox="1"/>
          <p:nvPr/>
        </p:nvSpPr>
        <p:spPr>
          <a:xfrm>
            <a:off x="685687" y="2889551"/>
            <a:ext cx="2557586" cy="3046988"/>
          </a:xfrm>
          <a:prstGeom prst="rect">
            <a:avLst/>
          </a:prstGeom>
          <a:noFill/>
        </p:spPr>
        <p:txBody>
          <a:bodyPr wrap="square" lIns="0" tIns="0" rIns="0" bIns="0" rtlCol="0">
            <a:spAutoFit/>
          </a:bodyPr>
          <a:lstStyle/>
          <a:p>
            <a:r>
              <a:rPr lang="en-US" dirty="0">
                <a:solidFill>
                  <a:schemeClr val="bg1"/>
                </a:solidFill>
              </a:rPr>
              <a:t>The center cluster (cluster 2) has the advantage as well that it is near to all the other clusters. It is the perfect place for eating Caribbean food. There are also cafes / coffee shops and bars. It seems to be interesting for parents, as there are a lot of playgrounds and parks.</a:t>
            </a:r>
            <a:endParaRPr lang="de-DE" sz="1600" dirty="0">
              <a:solidFill>
                <a:schemeClr val="bg1"/>
              </a:solidFill>
            </a:endParaRPr>
          </a:p>
        </p:txBody>
      </p:sp>
      <p:sp>
        <p:nvSpPr>
          <p:cNvPr id="103" name="Textfeld 102"/>
          <p:cNvSpPr txBox="1"/>
          <p:nvPr/>
        </p:nvSpPr>
        <p:spPr>
          <a:xfrm>
            <a:off x="646421" y="1389021"/>
            <a:ext cx="3001668" cy="492443"/>
          </a:xfrm>
          <a:prstGeom prst="rect">
            <a:avLst/>
          </a:prstGeom>
          <a:noFill/>
        </p:spPr>
        <p:txBody>
          <a:bodyPr wrap="square" lIns="0" tIns="0" rIns="0" bIns="0" rtlCol="0">
            <a:spAutoFit/>
          </a:bodyPr>
          <a:lstStyle/>
          <a:p>
            <a:pPr rtl="0">
              <a:tabLst>
                <a:tab pos="347663" algn="l"/>
              </a:tabLst>
            </a:pPr>
            <a:r>
              <a:rPr lang="de-DE" sz="3200" b="1" dirty="0">
                <a:solidFill>
                  <a:srgbClr val="FFFFFF"/>
                </a:solidFill>
                <a:latin typeface="+mj-lt"/>
              </a:rPr>
              <a:t>Cluster 2</a:t>
            </a:r>
          </a:p>
        </p:txBody>
      </p:sp>
      <p:cxnSp>
        <p:nvCxnSpPr>
          <p:cNvPr id="105" name="Gerader Verbinde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C183D7F6-B498-43B3-948B-1728B52AA6E4}">
                <adec:decorative xmlns:adec="http://schemas.microsoft.com/office/drawing/2017/decorative" val="1"/>
              </a:ext>
            </a:extLst>
          </p:cNvPr>
          <p:cNvGrpSpPr/>
          <p:nvPr/>
        </p:nvGrpSpPr>
        <p:grpSpPr>
          <a:xfrm>
            <a:off x="8881068" y="3621085"/>
            <a:ext cx="414478" cy="197058"/>
            <a:chOff x="4254500" y="2100263"/>
            <a:chExt cx="1906588" cy="906463"/>
          </a:xfrm>
        </p:grpSpPr>
        <p:sp>
          <p:nvSpPr>
            <p:cNvPr id="35" name="Freihand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8" name="Freihand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sp>
          <p:nvSpPr>
            <p:cNvPr id="39" name="Freihand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de-DE" dirty="0"/>
            </a:p>
          </p:txBody>
        </p:sp>
      </p:grpSp>
      <p:sp>
        <p:nvSpPr>
          <p:cNvPr id="5" name="Titel 4" hidden="1">
            <a:extLst>
              <a:ext uri="{FF2B5EF4-FFF2-40B4-BE49-F238E27FC236}">
                <a16:creationId xmlns:a16="http://schemas.microsoft.com/office/drawing/2014/main" id="{B353CF45-7FD3-4F2B-B046-D14200DBD7E2}"/>
              </a:ext>
            </a:extLst>
          </p:cNvPr>
          <p:cNvSpPr>
            <a:spLocks noGrp="1"/>
          </p:cNvSpPr>
          <p:nvPr>
            <p:ph type="title"/>
          </p:nvPr>
        </p:nvSpPr>
        <p:spPr/>
        <p:txBody>
          <a:bodyPr rtlCol="0"/>
          <a:lstStyle/>
          <a:p>
            <a:pPr rtl="0"/>
            <a:r>
              <a:rPr lang="de-DE" dirty="0"/>
              <a:t>Folie 10</a:t>
            </a:r>
          </a:p>
        </p:txBody>
      </p:sp>
      <p:sp>
        <p:nvSpPr>
          <p:cNvPr id="36" name="Rechteck 35">
            <a:extLst>
              <a:ext uri="{C183D7F6-B498-43B3-948B-1728B52AA6E4}">
                <adec:decorative xmlns:adec="http://schemas.microsoft.com/office/drawing/2017/decorative" val="1"/>
              </a:ext>
            </a:extLst>
          </p:cNvPr>
          <p:cNvSpPr/>
          <p:nvPr/>
        </p:nvSpPr>
        <p:spPr>
          <a:xfrm>
            <a:off x="4211960" y="1543243"/>
            <a:ext cx="5700304" cy="360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dirty="0"/>
          </a:p>
        </p:txBody>
      </p:sp>
      <p:pic>
        <p:nvPicPr>
          <p:cNvPr id="16" name="Grafik 15">
            <a:extLst>
              <a:ext uri="{FF2B5EF4-FFF2-40B4-BE49-F238E27FC236}">
                <a16:creationId xmlns:a16="http://schemas.microsoft.com/office/drawing/2014/main" id="{12E6AD46-3EA3-4B89-A79B-1B6FD8A8083A}"/>
              </a:ext>
            </a:extLst>
          </p:cNvPr>
          <p:cNvPicPr/>
          <p:nvPr/>
        </p:nvPicPr>
        <p:blipFill>
          <a:blip r:embed="rId4"/>
          <a:stretch>
            <a:fillRect/>
          </a:stretch>
        </p:blipFill>
        <p:spPr>
          <a:xfrm>
            <a:off x="4721723" y="1708951"/>
            <a:ext cx="4267710" cy="3303270"/>
          </a:xfrm>
          <a:prstGeom prst="rect">
            <a:avLst/>
          </a:prstGeom>
        </p:spPr>
      </p:pic>
    </p:spTree>
    <p:extLst>
      <p:ext uri="{BB962C8B-B14F-4D97-AF65-F5344CB8AC3E}">
        <p14:creationId xmlns:p14="http://schemas.microsoft.com/office/powerpoint/2010/main" val="1288933376"/>
      </p:ext>
    </p:extLst>
  </p:cSld>
  <p:clrMapOvr>
    <a:masterClrMapping/>
  </p:clrMapOvr>
</p:sld>
</file>

<file path=ppt/theme/theme1.xml><?xml version="1.0" encoding="utf-8"?>
<a:theme xmlns:a="http://schemas.openxmlformats.org/drawingml/2006/main" name="Office-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835_TF88930311.potx" id="{C32D8526-B686-479B-9250-87E69C091277}" vid="{CD58160D-6BCA-4575-806B-8CD1D5044DD9}"/>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Datenfokussierte Präsentation, von 24Slides</Template>
  <TotalTime>0</TotalTime>
  <Words>623</Words>
  <Application>Microsoft Office PowerPoint</Application>
  <PresentationFormat>Breitbild</PresentationFormat>
  <Paragraphs>62</Paragraphs>
  <Slides>11</Slides>
  <Notes>11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11</vt:i4>
      </vt:variant>
    </vt:vector>
  </HeadingPairs>
  <TitlesOfParts>
    <vt:vector size="16" baseType="lpstr">
      <vt:lpstr>Arial</vt:lpstr>
      <vt:lpstr>Calibri</vt:lpstr>
      <vt:lpstr>Century Gothic</vt:lpstr>
      <vt:lpstr>Segoe UI Light</vt:lpstr>
      <vt:lpstr>Office-Design</vt:lpstr>
      <vt:lpstr>Folie 1</vt:lpstr>
      <vt:lpstr>Folie 8</vt:lpstr>
      <vt:lpstr>Folie 10</vt:lpstr>
      <vt:lpstr>Folie 10</vt:lpstr>
      <vt:lpstr>Folie 10</vt:lpstr>
      <vt:lpstr>Folie 7</vt:lpstr>
      <vt:lpstr>Folie 10</vt:lpstr>
      <vt:lpstr>Folie 10</vt:lpstr>
      <vt:lpstr>Folie 10</vt:lpstr>
      <vt:lpstr>Folie 10</vt:lpstr>
      <vt:lpstr>Folie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2020-03-08T18:36:46Z</dcterms:created>
  <dcterms:modified xsi:type="dcterms:W3CDTF">2020-03-08T19:01:27Z</dcterms:modified>
</cp:coreProperties>
</file>